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7.png"/><Relationship Id="rId3" Type="http://schemas.openxmlformats.org/officeDocument/2006/relationships/image" Target="../media/image28.png"/><Relationship Id="rId4" Type="http://schemas.openxmlformats.org/officeDocument/2006/relationships/image" Target="../media/image29.png"/><Relationship Id="rId5" Type="http://schemas.openxmlformats.org/officeDocument/2006/relationships/image" Target="../media/image30.png"/><Relationship Id="rId6" Type="http://schemas.openxmlformats.org/officeDocument/2006/relationships/image" Target="../media/image31.png"/><Relationship Id="rId7" Type="http://schemas.openxmlformats.org/officeDocument/2006/relationships/image" Target="../media/image32.png"/><Relationship Id="rId8" Type="http://schemas.openxmlformats.org/officeDocument/2006/relationships/image" Target="../media/image33.png"/><Relationship Id="rId9" Type="http://schemas.openxmlformats.org/officeDocument/2006/relationships/image" Target="../media/image3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5.png"/><Relationship Id="rId3" Type="http://schemas.openxmlformats.org/officeDocument/2006/relationships/image" Target="../media/image36.png"/><Relationship Id="rId4" Type="http://schemas.openxmlformats.org/officeDocument/2006/relationships/image" Target="../media/image37.png"/><Relationship Id="rId5" Type="http://schemas.openxmlformats.org/officeDocument/2006/relationships/image" Target="../media/image38.png"/><Relationship Id="rId6" Type="http://schemas.openxmlformats.org/officeDocument/2006/relationships/image" Target="../media/image3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0.png"/><Relationship Id="rId3" Type="http://schemas.openxmlformats.org/officeDocument/2006/relationships/image" Target="../media/image41.png"/><Relationship Id="rId4" Type="http://schemas.openxmlformats.org/officeDocument/2006/relationships/image" Target="../media/image42.png"/><Relationship Id="rId5" Type="http://schemas.openxmlformats.org/officeDocument/2006/relationships/image" Target="../media/image43.png"/><Relationship Id="rId6" Type="http://schemas.openxmlformats.org/officeDocument/2006/relationships/image" Target="../media/image4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5.png"/><Relationship Id="rId3" Type="http://schemas.openxmlformats.org/officeDocument/2006/relationships/image" Target="../media/image46.png"/><Relationship Id="rId4" Type="http://schemas.openxmlformats.org/officeDocument/2006/relationships/image" Target="../media/image47.png"/><Relationship Id="rId5" Type="http://schemas.openxmlformats.org/officeDocument/2006/relationships/image" Target="../media/image4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9.png"/><Relationship Id="rId3" Type="http://schemas.openxmlformats.org/officeDocument/2006/relationships/image" Target="../media/image50.png"/><Relationship Id="rId4" Type="http://schemas.openxmlformats.org/officeDocument/2006/relationships/image" Target="../media/image51.png"/><Relationship Id="rId5" Type="http://schemas.openxmlformats.org/officeDocument/2006/relationships/image" Target="../media/image52.png"/><Relationship Id="rId6" Type="http://schemas.openxmlformats.org/officeDocument/2006/relationships/image" Target="../media/image53.png"/><Relationship Id="rId7" Type="http://schemas.openxmlformats.org/officeDocument/2006/relationships/image" Target="../media/image54.png"/><Relationship Id="rId8" Type="http://schemas.openxmlformats.org/officeDocument/2006/relationships/image" Target="../media/image55.png"/><Relationship Id="rId9" Type="http://schemas.openxmlformats.org/officeDocument/2006/relationships/image" Target="../media/image5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7.png"/><Relationship Id="rId3" Type="http://schemas.openxmlformats.org/officeDocument/2006/relationships/image" Target="../media/image58.png"/><Relationship Id="rId4" Type="http://schemas.openxmlformats.org/officeDocument/2006/relationships/image" Target="../media/image59.png"/><Relationship Id="rId5" Type="http://schemas.openxmlformats.org/officeDocument/2006/relationships/image" Target="../media/image60.png"/><Relationship Id="rId6" Type="http://schemas.openxmlformats.org/officeDocument/2006/relationships/image" Target="../media/image61.png"/><Relationship Id="rId7" Type="http://schemas.openxmlformats.org/officeDocument/2006/relationships/image" Target="../media/image62.png"/><Relationship Id="rId8" Type="http://schemas.openxmlformats.org/officeDocument/2006/relationships/image" Target="../media/image6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4.png"/><Relationship Id="rId3" Type="http://schemas.openxmlformats.org/officeDocument/2006/relationships/image" Target="../media/image65.png"/><Relationship Id="rId4" Type="http://schemas.openxmlformats.org/officeDocument/2006/relationships/image" Target="../media/image66.png"/><Relationship Id="rId5" Type="http://schemas.openxmlformats.org/officeDocument/2006/relationships/image" Target="../media/image67.png"/><Relationship Id="rId6" Type="http://schemas.openxmlformats.org/officeDocument/2006/relationships/image" Target="../media/image68.png"/><Relationship Id="rId7" Type="http://schemas.openxmlformats.org/officeDocument/2006/relationships/image" Target="../media/image69.png"/><Relationship Id="rId8" Type="http://schemas.openxmlformats.org/officeDocument/2006/relationships/image" Target="../media/image7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1.png"/><Relationship Id="rId3" Type="http://schemas.openxmlformats.org/officeDocument/2006/relationships/image" Target="../media/image72.png"/><Relationship Id="rId4" Type="http://schemas.openxmlformats.org/officeDocument/2006/relationships/image" Target="../media/image73.png"/><Relationship Id="rId5" Type="http://schemas.openxmlformats.org/officeDocument/2006/relationships/image" Target="../media/image74.png"/><Relationship Id="rId6" Type="http://schemas.openxmlformats.org/officeDocument/2006/relationships/image" Target="../media/image75.png"/><Relationship Id="rId7" Type="http://schemas.openxmlformats.org/officeDocument/2006/relationships/image" Target="../media/image76.png"/><Relationship Id="rId8" Type="http://schemas.openxmlformats.org/officeDocument/2006/relationships/image" Target="../media/image77.png"/><Relationship Id="rId9" Type="http://schemas.openxmlformats.org/officeDocument/2006/relationships/image" Target="../media/image7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9.png"/><Relationship Id="rId3" Type="http://schemas.openxmlformats.org/officeDocument/2006/relationships/image" Target="../media/image80.png"/><Relationship Id="rId4" Type="http://schemas.openxmlformats.org/officeDocument/2006/relationships/image" Target="../media/image81.png"/><Relationship Id="rId5" Type="http://schemas.openxmlformats.org/officeDocument/2006/relationships/image" Target="../media/image82.png"/><Relationship Id="rId6" Type="http://schemas.openxmlformats.org/officeDocument/2006/relationships/image" Target="../media/image83.png"/><Relationship Id="rId7" Type="http://schemas.openxmlformats.org/officeDocument/2006/relationships/image" Target="../media/image84.png"/><Relationship Id="rId8" Type="http://schemas.openxmlformats.org/officeDocument/2006/relationships/image" Target="../media/image8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6.png"/><Relationship Id="rId3" Type="http://schemas.openxmlformats.org/officeDocument/2006/relationships/image" Target="../media/image87.png"/><Relationship Id="rId4" Type="http://schemas.openxmlformats.org/officeDocument/2006/relationships/image" Target="../media/image88.png"/><Relationship Id="rId5" Type="http://schemas.openxmlformats.org/officeDocument/2006/relationships/image" Target="../media/image89.png"/><Relationship Id="rId6" Type="http://schemas.openxmlformats.org/officeDocument/2006/relationships/image" Target="../media/image90.png"/><Relationship Id="rId7" Type="http://schemas.openxmlformats.org/officeDocument/2006/relationships/image" Target="../media/image9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2.png"/><Relationship Id="rId3" Type="http://schemas.openxmlformats.org/officeDocument/2006/relationships/image" Target="../media/image93.png"/><Relationship Id="rId4" Type="http://schemas.openxmlformats.org/officeDocument/2006/relationships/image" Target="../media/image94.png"/><Relationship Id="rId5" Type="http://schemas.openxmlformats.org/officeDocument/2006/relationships/image" Target="../media/image95.png"/><Relationship Id="rId6" Type="http://schemas.openxmlformats.org/officeDocument/2006/relationships/image" Target="../media/image96.png"/><Relationship Id="rId7" Type="http://schemas.openxmlformats.org/officeDocument/2006/relationships/image" Target="../media/image97.png"/><Relationship Id="rId8" Type="http://schemas.openxmlformats.org/officeDocument/2006/relationships/image" Target="../media/image9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9.png"/><Relationship Id="rId3" Type="http://schemas.openxmlformats.org/officeDocument/2006/relationships/image" Target="../media/image100.png"/><Relationship Id="rId4" Type="http://schemas.openxmlformats.org/officeDocument/2006/relationships/image" Target="../media/image101.png"/><Relationship Id="rId5" Type="http://schemas.openxmlformats.org/officeDocument/2006/relationships/image" Target="../media/image10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3.png"/><Relationship Id="rId3" Type="http://schemas.openxmlformats.org/officeDocument/2006/relationships/image" Target="../media/image104.png"/><Relationship Id="rId4" Type="http://schemas.openxmlformats.org/officeDocument/2006/relationships/image" Target="../media/image105.png"/><Relationship Id="rId5" Type="http://schemas.openxmlformats.org/officeDocument/2006/relationships/image" Target="../media/image106.png"/><Relationship Id="rId6" Type="http://schemas.openxmlformats.org/officeDocument/2006/relationships/image" Target="../media/image107.png"/><Relationship Id="rId7" Type="http://schemas.openxmlformats.org/officeDocument/2006/relationships/image" Target="../media/image10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9.png"/><Relationship Id="rId3" Type="http://schemas.openxmlformats.org/officeDocument/2006/relationships/image" Target="../media/image110.png"/><Relationship Id="rId4" Type="http://schemas.openxmlformats.org/officeDocument/2006/relationships/image" Target="../media/image111.png"/><Relationship Id="rId5" Type="http://schemas.openxmlformats.org/officeDocument/2006/relationships/image" Target="../media/image112.png"/><Relationship Id="rId6" Type="http://schemas.openxmlformats.org/officeDocument/2006/relationships/image" Target="../media/image113.png"/><Relationship Id="rId7" Type="http://schemas.openxmlformats.org/officeDocument/2006/relationships/image" Target="../media/image11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5.png"/><Relationship Id="rId3" Type="http://schemas.openxmlformats.org/officeDocument/2006/relationships/image" Target="../media/image116.png"/><Relationship Id="rId4" Type="http://schemas.openxmlformats.org/officeDocument/2006/relationships/image" Target="../media/image117.png"/><Relationship Id="rId5" Type="http://schemas.openxmlformats.org/officeDocument/2006/relationships/image" Target="../media/image118.png"/><Relationship Id="rId6" Type="http://schemas.openxmlformats.org/officeDocument/2006/relationships/image" Target="../media/image119.png"/><Relationship Id="rId7" Type="http://schemas.openxmlformats.org/officeDocument/2006/relationships/image" Target="../media/image120.png"/><Relationship Id="rId8" Type="http://schemas.openxmlformats.org/officeDocument/2006/relationships/image" Target="../media/image12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2.png"/><Relationship Id="rId3" Type="http://schemas.openxmlformats.org/officeDocument/2006/relationships/image" Target="../media/image123.png"/><Relationship Id="rId4" Type="http://schemas.openxmlformats.org/officeDocument/2006/relationships/image" Target="../media/image124.png"/><Relationship Id="rId5" Type="http://schemas.openxmlformats.org/officeDocument/2006/relationships/image" Target="../media/image125.png"/><Relationship Id="rId6" Type="http://schemas.openxmlformats.org/officeDocument/2006/relationships/image" Target="../media/image12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7.png"/><Relationship Id="rId3" Type="http://schemas.openxmlformats.org/officeDocument/2006/relationships/image" Target="../media/image128.png"/><Relationship Id="rId4" Type="http://schemas.openxmlformats.org/officeDocument/2006/relationships/image" Target="../media/image129.png"/><Relationship Id="rId5" Type="http://schemas.openxmlformats.org/officeDocument/2006/relationships/image" Target="../media/image130.png"/><Relationship Id="rId6" Type="http://schemas.openxmlformats.org/officeDocument/2006/relationships/image" Target="../media/image131.png"/><Relationship Id="rId7" Type="http://schemas.openxmlformats.org/officeDocument/2006/relationships/image" Target="../media/image132.png"/><Relationship Id="rId8" Type="http://schemas.openxmlformats.org/officeDocument/2006/relationships/image" Target="../media/image13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4.png"/><Relationship Id="rId3" Type="http://schemas.openxmlformats.org/officeDocument/2006/relationships/image" Target="../media/image135.png"/><Relationship Id="rId4" Type="http://schemas.openxmlformats.org/officeDocument/2006/relationships/image" Target="../media/image13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png"/><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7.png"/><Relationship Id="rId3" Type="http://schemas.openxmlformats.org/officeDocument/2006/relationships/image" Target="../media/image1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9.png"/><Relationship Id="rId3" Type="http://schemas.openxmlformats.org/officeDocument/2006/relationships/image" Target="../media/image20.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2.png"/><Relationship Id="rId3" Type="http://schemas.openxmlformats.org/officeDocument/2006/relationships/image" Target="../media/image2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4.png"/><Relationship Id="rId3" Type="http://schemas.openxmlformats.org/officeDocument/2006/relationships/image" Target="../media/image25.pn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529473" y="646430"/>
            <a:ext cx="2427605" cy="497840"/>
          </a:xfrm>
          <a:prstGeom prst="rect">
            <a:avLst/>
          </a:prstGeom>
        </p:spPr>
        <p:txBody>
          <a:bodyPr wrap="square" lIns="0" tIns="33020" rIns="0" bIns="0" rtlCol="0" vert="horz">
            <a:spAutoFit/>
          </a:bodyPr>
          <a:lstStyle/>
          <a:p>
            <a:pPr marL="12700" marR="5080" indent="802640">
              <a:lnSpc>
                <a:spcPts val="1800"/>
              </a:lnSpc>
              <a:spcBef>
                <a:spcPts val="260"/>
              </a:spcBef>
            </a:pPr>
            <a:r>
              <a:rPr dirty="0" sz="1600">
                <a:solidFill>
                  <a:srgbClr val="010202"/>
                </a:solidFill>
                <a:latin typeface="Times New Roman"/>
                <a:cs typeface="Times New Roman"/>
              </a:rPr>
              <a:t>Chapter 5  </a:t>
            </a:r>
            <a:r>
              <a:rPr dirty="0" sz="1600" spc="-15">
                <a:solidFill>
                  <a:srgbClr val="010202"/>
                </a:solidFill>
                <a:latin typeface="Times New Roman"/>
                <a:cs typeface="Times New Roman"/>
              </a:rPr>
              <a:t>AUXILIARY</a:t>
            </a:r>
            <a:r>
              <a:rPr dirty="0" sz="1600" spc="-95">
                <a:solidFill>
                  <a:srgbClr val="010202"/>
                </a:solidFill>
                <a:latin typeface="Times New Roman"/>
                <a:cs typeface="Times New Roman"/>
              </a:rPr>
              <a:t> </a:t>
            </a:r>
            <a:r>
              <a:rPr dirty="0" sz="1600" spc="-10">
                <a:solidFill>
                  <a:srgbClr val="010202"/>
                </a:solidFill>
                <a:latin typeface="Times New Roman"/>
                <a:cs typeface="Times New Roman"/>
              </a:rPr>
              <a:t>FUNCTIONS*</a:t>
            </a:r>
            <a:endParaRPr sz="1600">
              <a:latin typeface="Times New Roman"/>
              <a:cs typeface="Times New Roman"/>
            </a:endParaRPr>
          </a:p>
        </p:txBody>
      </p:sp>
      <p:sp>
        <p:nvSpPr>
          <p:cNvPr id="3" name="object 3"/>
          <p:cNvSpPr txBox="1"/>
          <p:nvPr/>
        </p:nvSpPr>
        <p:spPr>
          <a:xfrm>
            <a:off x="444474" y="1417472"/>
            <a:ext cx="4598670" cy="1552575"/>
          </a:xfrm>
          <a:prstGeom prst="rect">
            <a:avLst/>
          </a:prstGeom>
        </p:spPr>
        <p:txBody>
          <a:bodyPr wrap="square" lIns="0" tIns="12700" rIns="0" bIns="0" rtlCol="0" vert="horz">
            <a:spAutoFit/>
          </a:bodyPr>
          <a:lstStyle/>
          <a:p>
            <a:pPr marL="1694814">
              <a:lnSpc>
                <a:spcPct val="100000"/>
              </a:lnSpc>
              <a:spcBef>
                <a:spcPts val="100"/>
              </a:spcBef>
            </a:pPr>
            <a:r>
              <a:rPr dirty="0" sz="1000" b="1">
                <a:solidFill>
                  <a:srgbClr val="010202"/>
                </a:solidFill>
                <a:latin typeface="Times New Roman"/>
                <a:cs typeface="Times New Roman"/>
              </a:rPr>
              <a:t>5.1</a:t>
            </a:r>
            <a:r>
              <a:rPr dirty="0" sz="1000" spc="-5" b="1">
                <a:solidFill>
                  <a:srgbClr val="010202"/>
                </a:solidFill>
                <a:latin typeface="Times New Roman"/>
                <a:cs typeface="Times New Roman"/>
              </a:rPr>
              <a:t> INTRODUCTION</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5080">
              <a:lnSpc>
                <a:spcPct val="100000"/>
              </a:lnSpc>
            </a:pPr>
            <a:r>
              <a:rPr dirty="0" sz="1000" spc="-5">
                <a:solidFill>
                  <a:srgbClr val="010202"/>
                </a:solidFill>
                <a:latin typeface="Times New Roman"/>
                <a:cs typeface="Times New Roman"/>
              </a:rPr>
              <a:t>The main power of the thermodynamic method stems from its provision of criteria for  </a:t>
            </a:r>
            <a:r>
              <a:rPr dirty="0" sz="1000">
                <a:solidFill>
                  <a:srgbClr val="010202"/>
                </a:solidFill>
                <a:latin typeface="Times New Roman"/>
                <a:cs typeface="Times New Roman"/>
              </a:rPr>
              <a:t>equilibrium in materials systems and its determination of the influence, on an equilibrium  </a:t>
            </a:r>
            <a:r>
              <a:rPr dirty="0" sz="1000" spc="-25">
                <a:solidFill>
                  <a:srgbClr val="010202"/>
                </a:solidFill>
                <a:latin typeface="Times New Roman"/>
                <a:cs typeface="Times New Roman"/>
              </a:rPr>
              <a:t>state, </a:t>
            </a:r>
            <a:r>
              <a:rPr dirty="0" sz="1000" spc="-15">
                <a:solidFill>
                  <a:srgbClr val="010202"/>
                </a:solidFill>
                <a:latin typeface="Times New Roman"/>
                <a:cs typeface="Times New Roman"/>
              </a:rPr>
              <a:t>of </a:t>
            </a:r>
            <a:r>
              <a:rPr dirty="0" sz="1000" spc="-30">
                <a:solidFill>
                  <a:srgbClr val="010202"/>
                </a:solidFill>
                <a:latin typeface="Times New Roman"/>
                <a:cs typeface="Times New Roman"/>
              </a:rPr>
              <a:t>changes </a:t>
            </a:r>
            <a:r>
              <a:rPr dirty="0" sz="1000" spc="-15">
                <a:solidFill>
                  <a:srgbClr val="010202"/>
                </a:solidFill>
                <a:latin typeface="Times New Roman"/>
                <a:cs typeface="Times New Roman"/>
              </a:rPr>
              <a:t>in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external influences </a:t>
            </a:r>
            <a:r>
              <a:rPr dirty="0" sz="1000" spc="-25">
                <a:solidFill>
                  <a:srgbClr val="010202"/>
                </a:solidFill>
                <a:latin typeface="Times New Roman"/>
                <a:cs typeface="Times New Roman"/>
              </a:rPr>
              <a:t>acting </a:t>
            </a:r>
            <a:r>
              <a:rPr dirty="0" sz="1000" spc="-15">
                <a:solidFill>
                  <a:srgbClr val="010202"/>
                </a:solidFill>
                <a:latin typeface="Times New Roman"/>
                <a:cs typeface="Times New Roman"/>
              </a:rPr>
              <a:t>on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system.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practical usefulness </a:t>
            </a:r>
            <a:r>
              <a:rPr dirty="0" sz="1000" spc="-15">
                <a:solidFill>
                  <a:srgbClr val="010202"/>
                </a:solidFill>
                <a:latin typeface="Times New Roman"/>
                <a:cs typeface="Times New Roman"/>
              </a:rPr>
              <a:t>of </a:t>
            </a:r>
            <a:r>
              <a:rPr dirty="0" sz="1000" spc="-30">
                <a:solidFill>
                  <a:srgbClr val="010202"/>
                </a:solidFill>
                <a:latin typeface="Times New Roman"/>
                <a:cs typeface="Times New Roman"/>
              </a:rPr>
              <a:t>this  </a:t>
            </a:r>
            <a:r>
              <a:rPr dirty="0" sz="1000" spc="-25">
                <a:solidFill>
                  <a:srgbClr val="010202"/>
                </a:solidFill>
                <a:latin typeface="Times New Roman"/>
                <a:cs typeface="Times New Roman"/>
              </a:rPr>
              <a:t>power </a:t>
            </a:r>
            <a:r>
              <a:rPr dirty="0" sz="1000" spc="-20">
                <a:solidFill>
                  <a:srgbClr val="010202"/>
                </a:solidFill>
                <a:latin typeface="Times New Roman"/>
                <a:cs typeface="Times New Roman"/>
              </a:rPr>
              <a:t>is, </a:t>
            </a:r>
            <a:r>
              <a:rPr dirty="0" sz="1000" spc="-35">
                <a:solidFill>
                  <a:srgbClr val="010202"/>
                </a:solidFill>
                <a:latin typeface="Times New Roman"/>
                <a:cs typeface="Times New Roman"/>
              </a:rPr>
              <a:t>however, </a:t>
            </a:r>
            <a:r>
              <a:rPr dirty="0" sz="1000" spc="-30">
                <a:solidFill>
                  <a:srgbClr val="010202"/>
                </a:solidFill>
                <a:latin typeface="Times New Roman"/>
                <a:cs typeface="Times New Roman"/>
              </a:rPr>
              <a:t>determined </a:t>
            </a:r>
            <a:r>
              <a:rPr dirty="0" sz="1000" spc="-15">
                <a:solidFill>
                  <a:srgbClr val="010202"/>
                </a:solidFill>
                <a:latin typeface="Times New Roman"/>
                <a:cs typeface="Times New Roman"/>
              </a:rPr>
              <a:t>by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practicality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equations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state </a:t>
            </a:r>
            <a:r>
              <a:rPr dirty="0" sz="1000" spc="-20">
                <a:solidFill>
                  <a:srgbClr val="010202"/>
                </a:solidFill>
                <a:latin typeface="Times New Roman"/>
                <a:cs typeface="Times New Roman"/>
              </a:rPr>
              <a:t>for the </a:t>
            </a:r>
            <a:r>
              <a:rPr dirty="0" sz="1000" spc="-30">
                <a:solidFill>
                  <a:srgbClr val="010202"/>
                </a:solidFill>
                <a:latin typeface="Times New Roman"/>
                <a:cs typeface="Times New Roman"/>
              </a:rPr>
              <a:t>system, i.e.,  </a:t>
            </a:r>
            <a:r>
              <a:rPr dirty="0" sz="1000" spc="-10">
                <a:solidFill>
                  <a:srgbClr val="010202"/>
                </a:solidFill>
                <a:latin typeface="Times New Roman"/>
                <a:cs typeface="Times New Roman"/>
              </a:rPr>
              <a:t>the </a:t>
            </a:r>
            <a:r>
              <a:rPr dirty="0" sz="1000" spc="-15">
                <a:solidFill>
                  <a:srgbClr val="010202"/>
                </a:solidFill>
                <a:latin typeface="Times New Roman"/>
                <a:cs typeface="Times New Roman"/>
              </a:rPr>
              <a:t>relationships which </a:t>
            </a:r>
            <a:r>
              <a:rPr dirty="0" sz="1000" spc="-10">
                <a:solidFill>
                  <a:srgbClr val="010202"/>
                </a:solidFill>
                <a:latin typeface="Times New Roman"/>
                <a:cs typeface="Times New Roman"/>
              </a:rPr>
              <a:t>can be </a:t>
            </a:r>
            <a:r>
              <a:rPr dirty="0" sz="1000" spc="-15">
                <a:solidFill>
                  <a:srgbClr val="010202"/>
                </a:solidFill>
                <a:latin typeface="Times New Roman"/>
                <a:cs typeface="Times New Roman"/>
              </a:rPr>
              <a:t>established among </a:t>
            </a:r>
            <a:r>
              <a:rPr dirty="0" sz="1000" spc="-10">
                <a:solidFill>
                  <a:srgbClr val="010202"/>
                </a:solidFill>
                <a:latin typeface="Times New Roman"/>
                <a:cs typeface="Times New Roman"/>
              </a:rPr>
              <a:t>the </a:t>
            </a:r>
            <a:r>
              <a:rPr dirty="0" sz="1000" spc="-15">
                <a:solidFill>
                  <a:srgbClr val="010202"/>
                </a:solidFill>
                <a:latin typeface="Times New Roman"/>
                <a:cs typeface="Times New Roman"/>
              </a:rPr>
              <a:t>thermodynamic properties </a:t>
            </a:r>
            <a:r>
              <a:rPr dirty="0" sz="1000" spc="-10">
                <a:solidFill>
                  <a:srgbClr val="010202"/>
                </a:solidFill>
                <a:latin typeface="Times New Roman"/>
                <a:cs typeface="Times New Roman"/>
              </a:rPr>
              <a:t>of </a:t>
            </a:r>
            <a:r>
              <a:rPr dirty="0" sz="1000" spc="-15">
                <a:solidFill>
                  <a:srgbClr val="010202"/>
                </a:solidFill>
                <a:latin typeface="Times New Roman"/>
                <a:cs typeface="Times New Roman"/>
              </a:rPr>
              <a:t>the  </a:t>
            </a:r>
            <a:r>
              <a:rPr dirty="0" sz="1000" spc="-5">
                <a:solidFill>
                  <a:srgbClr val="010202"/>
                </a:solidFill>
                <a:latin typeface="Times New Roman"/>
                <a:cs typeface="Times New Roman"/>
              </a:rPr>
              <a:t>system.</a:t>
            </a:r>
            <a:endParaRPr sz="1000">
              <a:latin typeface="Times New Roman"/>
              <a:cs typeface="Times New Roman"/>
            </a:endParaRPr>
          </a:p>
          <a:p>
            <a:pPr algn="just" marL="12700" marR="5080" indent="127000">
              <a:lnSpc>
                <a:spcPct val="100000"/>
              </a:lnSpc>
            </a:pPr>
            <a:r>
              <a:rPr dirty="0" sz="1000">
                <a:solidFill>
                  <a:srgbClr val="010202"/>
                </a:solidFill>
                <a:latin typeface="Times New Roman"/>
                <a:cs typeface="Times New Roman"/>
              </a:rPr>
              <a:t>Combination of the First and Second Laws of Thermodynamics leads to the derivation  </a:t>
            </a:r>
            <a:r>
              <a:rPr dirty="0" sz="1000" spc="-5">
                <a:solidFill>
                  <a:srgbClr val="010202"/>
                </a:solidFill>
                <a:latin typeface="Times New Roman"/>
                <a:cs typeface="Times New Roman"/>
              </a:rPr>
              <a:t>of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(3.12)</a:t>
            </a:r>
            <a:endParaRPr sz="1000">
              <a:latin typeface="Times New Roman"/>
              <a:cs typeface="Times New Roman"/>
            </a:endParaRPr>
          </a:p>
        </p:txBody>
      </p:sp>
      <p:sp>
        <p:nvSpPr>
          <p:cNvPr id="4" name="object 4"/>
          <p:cNvSpPr/>
          <p:nvPr/>
        </p:nvSpPr>
        <p:spPr>
          <a:xfrm>
            <a:off x="1874837" y="3144202"/>
            <a:ext cx="1314450" cy="14287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3489642"/>
            <a:ext cx="4620260" cy="3659504"/>
          </a:xfrm>
          <a:prstGeom prst="rect">
            <a:avLst/>
          </a:prstGeom>
        </p:spPr>
        <p:txBody>
          <a:bodyPr wrap="square" lIns="0" tIns="12700" rIns="0" bIns="0" rtlCol="0" vert="horz">
            <a:spAutoFit/>
          </a:bodyPr>
          <a:lstStyle/>
          <a:p>
            <a:pPr algn="just" marL="12700" marR="26670">
              <a:lnSpc>
                <a:spcPct val="100000"/>
              </a:lnSpc>
              <a:spcBef>
                <a:spcPts val="100"/>
              </a:spcBef>
            </a:pPr>
            <a:r>
              <a:rPr dirty="0" sz="1000" spc="-5">
                <a:solidFill>
                  <a:srgbClr val="010202"/>
                </a:solidFill>
                <a:latin typeface="Times New Roman"/>
                <a:cs typeface="Times New Roman"/>
              </a:rPr>
              <a:t>This equation of state gives the relationship between the dependent variable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the  independent variables </a:t>
            </a:r>
            <a:r>
              <a:rPr dirty="0" sz="1000"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closed system of fixed composition which is  undergoing </a:t>
            </a:r>
            <a:r>
              <a:rPr dirty="0" sz="1000">
                <a:solidFill>
                  <a:srgbClr val="010202"/>
                </a:solidFill>
                <a:latin typeface="Times New Roman"/>
                <a:cs typeface="Times New Roman"/>
              </a:rPr>
              <a:t>a process involving a change of volume against the external pressure as the  </a:t>
            </a:r>
            <a:r>
              <a:rPr dirty="0" sz="1000" spc="-5">
                <a:solidFill>
                  <a:srgbClr val="010202"/>
                </a:solidFill>
                <a:latin typeface="Times New Roman"/>
                <a:cs typeface="Times New Roman"/>
              </a:rPr>
              <a:t>only form of work performed on, or </a:t>
            </a:r>
            <a:r>
              <a:rPr dirty="0" sz="1000" spc="-25">
                <a:solidFill>
                  <a:srgbClr val="010202"/>
                </a:solidFill>
                <a:latin typeface="Times New Roman"/>
                <a:cs typeface="Times New Roman"/>
              </a:rPr>
              <a:t>by, </a:t>
            </a:r>
            <a:r>
              <a:rPr dirty="0" sz="1000" spc="-5">
                <a:solidFill>
                  <a:srgbClr val="010202"/>
                </a:solidFill>
                <a:latin typeface="Times New Roman"/>
                <a:cs typeface="Times New Roman"/>
              </a:rPr>
              <a:t>the system. Combination of the First and Second  Law also provides the criteria for equilibrium</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marL="152400" marR="39370" indent="-127000">
              <a:lnSpc>
                <a:spcPct val="100000"/>
              </a:lnSpc>
              <a:spcBef>
                <a:spcPts val="700"/>
              </a:spcBef>
              <a:buClr>
                <a:srgbClr val="010202"/>
              </a:buClr>
              <a:buFont typeface="Times New Roman"/>
              <a:buAutoNum type="arabicPeriod"/>
              <a:tabLst>
                <a:tab pos="179705" algn="l"/>
              </a:tabLst>
            </a:pPr>
            <a:r>
              <a:rPr dirty="0"/>
              <a:t>	</a:t>
            </a:r>
            <a:r>
              <a:rPr dirty="0" sz="1000">
                <a:solidFill>
                  <a:srgbClr val="010202"/>
                </a:solidFill>
                <a:latin typeface="Times New Roman"/>
                <a:cs typeface="Times New Roman"/>
              </a:rPr>
              <a:t>In a system of constant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constant volume, the entropy has its  maximum value,</a:t>
            </a:r>
            <a:r>
              <a:rPr dirty="0" sz="1000" spc="-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marL="152400" marR="39370" indent="-127000">
              <a:lnSpc>
                <a:spcPct val="100000"/>
              </a:lnSpc>
              <a:buClr>
                <a:srgbClr val="010202"/>
              </a:buClr>
              <a:buFont typeface="Times New Roman"/>
              <a:buAutoNum type="arabicPeriod"/>
              <a:tabLst>
                <a:tab pos="179705" algn="l"/>
              </a:tabLst>
            </a:pPr>
            <a:r>
              <a:rPr dirty="0"/>
              <a:t>	</a:t>
            </a:r>
            <a:r>
              <a:rPr dirty="0" sz="1000">
                <a:solidFill>
                  <a:srgbClr val="010202"/>
                </a:solidFill>
                <a:latin typeface="Times New Roman"/>
                <a:cs typeface="Times New Roman"/>
              </a:rPr>
              <a:t>In a system of constant entropy and constant volume,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has its  minimum</a:t>
            </a:r>
            <a:r>
              <a:rPr dirty="0" sz="1000" spc="-5">
                <a:solidFill>
                  <a:srgbClr val="010202"/>
                </a:solidFill>
                <a:latin typeface="Times New Roman"/>
                <a:cs typeface="Times New Roman"/>
              </a:rPr>
              <a:t> </a:t>
            </a:r>
            <a:r>
              <a:rPr dirty="0" sz="1000">
                <a:solidFill>
                  <a:srgbClr val="010202"/>
                </a:solidFill>
                <a:latin typeface="Times New Roman"/>
                <a:cs typeface="Times New Roman"/>
              </a:rPr>
              <a:t>value.</a:t>
            </a:r>
            <a:endParaRPr sz="1000">
              <a:latin typeface="Times New Roman"/>
              <a:cs typeface="Times New Roman"/>
            </a:endParaRPr>
          </a:p>
          <a:p>
            <a:pPr>
              <a:lnSpc>
                <a:spcPct val="100000"/>
              </a:lnSpc>
              <a:spcBef>
                <a:spcPts val="15"/>
              </a:spcBef>
            </a:pPr>
            <a:endParaRPr sz="1300">
              <a:latin typeface="Times New Roman"/>
              <a:cs typeface="Times New Roman"/>
            </a:endParaRPr>
          </a:p>
          <a:p>
            <a:pPr algn="just" marL="13970" marR="5080">
              <a:lnSpc>
                <a:spcPct val="100000"/>
              </a:lnSpc>
            </a:pPr>
            <a:r>
              <a:rPr dirty="0" sz="1000">
                <a:solidFill>
                  <a:srgbClr val="010202"/>
                </a:solidFill>
                <a:latin typeface="Times New Roman"/>
                <a:cs typeface="Times New Roman"/>
              </a:rPr>
              <a:t>The further development of thermodynamics beyond Eq. (3.12) arises, in part, from the  fact that, from a practical point of </a:t>
            </a:r>
            <a:r>
              <a:rPr dirty="0" sz="1000" spc="-15">
                <a:solidFill>
                  <a:srgbClr val="010202"/>
                </a:solidFill>
                <a:latin typeface="Times New Roman"/>
                <a:cs typeface="Times New Roman"/>
              </a:rPr>
              <a:t>view, </a:t>
            </a:r>
            <a:r>
              <a:rPr dirty="0" sz="1000" i="1">
                <a:solidFill>
                  <a:srgbClr val="010202"/>
                </a:solidFill>
                <a:latin typeface="Times New Roman"/>
                <a:cs typeface="Times New Roman"/>
              </a:rPr>
              <a:t>S </a:t>
            </a:r>
            <a:r>
              <a:rPr dirty="0" sz="1000">
                <a:solidFill>
                  <a:srgbClr val="010202"/>
                </a:solidFill>
                <a:latin typeface="Times New Roman"/>
                <a:cs typeface="Times New Roman"/>
              </a:rPr>
              <a:t>and </a:t>
            </a:r>
            <a:r>
              <a:rPr dirty="0" sz="1000" i="1">
                <a:solidFill>
                  <a:srgbClr val="010202"/>
                </a:solidFill>
                <a:latin typeface="Times New Roman"/>
                <a:cs typeface="Times New Roman"/>
              </a:rPr>
              <a:t>V </a:t>
            </a:r>
            <a:r>
              <a:rPr dirty="0" sz="1000">
                <a:solidFill>
                  <a:srgbClr val="010202"/>
                </a:solidFill>
                <a:latin typeface="Times New Roman"/>
                <a:cs typeface="Times New Roman"/>
              </a:rPr>
              <a:t>are an inconvenient choice of  independent variables. Although the volume of a system can be measured with relative  </a:t>
            </a:r>
            <a:r>
              <a:rPr dirty="0" sz="1000" spc="-5">
                <a:solidFill>
                  <a:srgbClr val="010202"/>
                </a:solidFill>
                <a:latin typeface="Times New Roman"/>
                <a:cs typeface="Times New Roman"/>
              </a:rPr>
              <a:t>ease and, in principle, can be controlled, entropy can be neither simply measured nor  simply controlled. It is thus desirable to develop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simple expression, similar in form to  </a:t>
            </a:r>
            <a:r>
              <a:rPr dirty="0" sz="1000">
                <a:solidFill>
                  <a:srgbClr val="010202"/>
                </a:solidFill>
                <a:latin typeface="Times New Roman"/>
                <a:cs typeface="Times New Roman"/>
              </a:rPr>
              <a:t>Eq. (3.12), which contains a more convenient choice of independent variables and which  can accommodate changes in the composition of the system. From a practical point of  view the most convenient pair of independent variables would be temperature and  </a:t>
            </a:r>
            <a:r>
              <a:rPr dirty="0" sz="1000" spc="-5">
                <a:solidFill>
                  <a:srgbClr val="010202"/>
                </a:solidFill>
                <a:latin typeface="Times New Roman"/>
                <a:cs typeface="Times New Roman"/>
              </a:rPr>
              <a:t>pressure, as these variables are most easily measured and controlled. The derivation of an  </a:t>
            </a:r>
            <a:r>
              <a:rPr dirty="0" sz="1000">
                <a:solidFill>
                  <a:srgbClr val="010202"/>
                </a:solidFill>
                <a:latin typeface="Times New Roman"/>
                <a:cs typeface="Times New Roman"/>
              </a:rPr>
              <a:t>equation of state of the simple form of Eq. (3.12), but using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as the independent  </a:t>
            </a:r>
            <a:r>
              <a:rPr dirty="0" sz="1000" spc="-5">
                <a:solidFill>
                  <a:srgbClr val="010202"/>
                </a:solidFill>
                <a:latin typeface="Times New Roman"/>
                <a:cs typeface="Times New Roman"/>
              </a:rPr>
              <a:t>variables,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criterion for equilibrium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 constant-temperature  system are thus desirable. </a:t>
            </a:r>
            <a:r>
              <a:rPr dirty="0" sz="1000" spc="-10">
                <a:solidFill>
                  <a:srgbClr val="010202"/>
                </a:solidFill>
                <a:latin typeface="Times New Roman"/>
                <a:cs typeface="Times New Roman"/>
              </a:rPr>
              <a:t>Alternatively, </a:t>
            </a:r>
            <a:r>
              <a:rPr dirty="0" sz="1000" spc="-5">
                <a:solidFill>
                  <a:srgbClr val="010202"/>
                </a:solidFill>
                <a:latin typeface="Times New Roman"/>
                <a:cs typeface="Times New Roman"/>
              </a:rPr>
              <a:t>from the </a:t>
            </a:r>
            <a:r>
              <a:rPr dirty="0" sz="1000" spc="-10">
                <a:solidFill>
                  <a:srgbClr val="010202"/>
                </a:solidFill>
                <a:latin typeface="Times New Roman"/>
                <a:cs typeface="Times New Roman"/>
              </a:rPr>
              <a:t>theoretician’s </a:t>
            </a:r>
            <a:r>
              <a:rPr dirty="0" sz="1000" spc="-5">
                <a:solidFill>
                  <a:srgbClr val="010202"/>
                </a:solidFill>
                <a:latin typeface="Times New Roman"/>
                <a:cs typeface="Times New Roman"/>
              </a:rPr>
              <a:t>point of view the most  </a:t>
            </a:r>
            <a:r>
              <a:rPr dirty="0" sz="1000">
                <a:solidFill>
                  <a:srgbClr val="010202"/>
                </a:solidFill>
                <a:latin typeface="Times New Roman"/>
                <a:cs typeface="Times New Roman"/>
              </a:rPr>
              <a:t>convenient choice of independent variables would be </a:t>
            </a:r>
            <a:r>
              <a:rPr dirty="0" sz="1000" i="1">
                <a:solidFill>
                  <a:srgbClr val="010202"/>
                </a:solidFill>
                <a:latin typeface="Times New Roman"/>
                <a:cs typeface="Times New Roman"/>
              </a:rPr>
              <a:t>V </a:t>
            </a:r>
            <a:r>
              <a:rPr dirty="0" sz="1000">
                <a:solidFill>
                  <a:srgbClr val="010202"/>
                </a:solidFill>
                <a:latin typeface="Times New Roman"/>
                <a:cs typeface="Times New Roman"/>
              </a:rPr>
              <a:t>and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as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constant-volume</a:t>
            </a:r>
            <a:endParaRPr sz="1000">
              <a:latin typeface="Times New Roman"/>
              <a:cs typeface="Times New Roman"/>
            </a:endParaRPr>
          </a:p>
        </p:txBody>
      </p:sp>
      <p:sp>
        <p:nvSpPr>
          <p:cNvPr id="6" name="object 6"/>
          <p:cNvSpPr txBox="1"/>
          <p:nvPr/>
        </p:nvSpPr>
        <p:spPr>
          <a:xfrm>
            <a:off x="493895" y="7651000"/>
            <a:ext cx="3235960" cy="162560"/>
          </a:xfrm>
          <a:prstGeom prst="rect">
            <a:avLst/>
          </a:prstGeom>
        </p:spPr>
        <p:txBody>
          <a:bodyPr wrap="square" lIns="0" tIns="12700" rIns="0" bIns="0" rtlCol="0" vert="horz">
            <a:spAutoFit/>
          </a:bodyPr>
          <a:lstStyle/>
          <a:p>
            <a:pPr marL="12700">
              <a:lnSpc>
                <a:spcPct val="100000"/>
              </a:lnSpc>
              <a:spcBef>
                <a:spcPts val="100"/>
              </a:spcBef>
            </a:pPr>
            <a:r>
              <a:rPr dirty="0" sz="900">
                <a:solidFill>
                  <a:srgbClr val="010202"/>
                </a:solidFill>
                <a:latin typeface="Times New Roman"/>
                <a:cs typeface="Times New Roman"/>
              </a:rPr>
              <a:t>*The derivation of the auxiliary functions is presented in Appendix</a:t>
            </a:r>
            <a:r>
              <a:rPr dirty="0" sz="900" spc="-95">
                <a:solidFill>
                  <a:srgbClr val="010202"/>
                </a:solidFill>
                <a:latin typeface="Times New Roman"/>
                <a:cs typeface="Times New Roman"/>
              </a:rPr>
              <a:t> </a:t>
            </a:r>
            <a:r>
              <a:rPr dirty="0" sz="900">
                <a:solidFill>
                  <a:srgbClr val="010202"/>
                </a:solidFill>
                <a:latin typeface="Times New Roman"/>
                <a:cs typeface="Times New Roman"/>
              </a:rPr>
              <a:t>C.</a:t>
            </a:r>
            <a:endParaRPr sz="9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106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06400" y="1010574"/>
            <a:ext cx="4674870" cy="981075"/>
          </a:xfrm>
          <a:prstGeom prst="rect">
            <a:avLst/>
          </a:prstGeom>
        </p:spPr>
        <p:txBody>
          <a:bodyPr wrap="square" lIns="0" tIns="12700" rIns="0" bIns="0" rtlCol="0" vert="horz">
            <a:spAutoFit/>
          </a:bodyPr>
          <a:lstStyle/>
          <a:p>
            <a:pPr algn="r" marR="109855">
              <a:lnSpc>
                <a:spcPct val="100000"/>
              </a:lnSpc>
              <a:spcBef>
                <a:spcPts val="100"/>
              </a:spcBef>
            </a:pPr>
            <a:r>
              <a:rPr dirty="0" sz="1000">
                <a:solidFill>
                  <a:srgbClr val="010202"/>
                </a:solidFill>
                <a:latin typeface="Times New Roman"/>
                <a:cs typeface="Times New Roman"/>
              </a:rPr>
              <a:t>(5.6)</a:t>
            </a:r>
            <a:endParaRPr sz="1000">
              <a:latin typeface="Times New Roman"/>
              <a:cs typeface="Times New Roman"/>
            </a:endParaRPr>
          </a:p>
          <a:p>
            <a:pPr>
              <a:lnSpc>
                <a:spcPct val="100000"/>
              </a:lnSpc>
            </a:pPr>
            <a:endParaRPr sz="1400">
              <a:latin typeface="Times New Roman"/>
              <a:cs typeface="Times New Roman"/>
            </a:endParaRPr>
          </a:p>
          <a:p>
            <a:pPr algn="just" marL="50800" marR="43180">
              <a:lnSpc>
                <a:spcPct val="130900"/>
              </a:lnSpc>
            </a:pPr>
            <a:r>
              <a:rPr dirty="0" sz="1000">
                <a:solidFill>
                  <a:srgbClr val="010202"/>
                </a:solidFill>
                <a:latin typeface="Times New Roman"/>
                <a:cs typeface="Times New Roman"/>
              </a:rPr>
              <a:t>If the process is carried out such that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constant temperature of the </a:t>
            </a:r>
            <a:r>
              <a:rPr dirty="0" sz="1000" spc="-5">
                <a:solidFill>
                  <a:srgbClr val="010202"/>
                </a:solidFill>
                <a:latin typeface="Times New Roman"/>
                <a:cs typeface="Times New Roman"/>
              </a:rPr>
              <a:t>heat  reservoir which supplies or withdraws heat from the system, and also if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constant pressure at which the system </a:t>
            </a:r>
            <a:r>
              <a:rPr dirty="0" sz="1000" spc="-10">
                <a:solidFill>
                  <a:srgbClr val="010202"/>
                </a:solidFill>
                <a:latin typeface="Times New Roman"/>
                <a:cs typeface="Times New Roman"/>
              </a:rPr>
              <a:t>undergoes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in volume,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4" name="object 4"/>
          <p:cNvSpPr txBox="1"/>
          <p:nvPr/>
        </p:nvSpPr>
        <p:spPr>
          <a:xfrm>
            <a:off x="444500" y="2502217"/>
            <a:ext cx="4599305" cy="6350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In the expression for the First Law the work </a:t>
            </a:r>
            <a:r>
              <a:rPr dirty="0" sz="1000" i="1">
                <a:solidFill>
                  <a:srgbClr val="010202"/>
                </a:solidFill>
                <a:latin typeface="Times New Roman"/>
                <a:cs typeface="Times New Roman"/>
              </a:rPr>
              <a:t>w </a:t>
            </a:r>
            <a:r>
              <a:rPr dirty="0" sz="1000">
                <a:solidFill>
                  <a:srgbClr val="010202"/>
                </a:solidFill>
                <a:latin typeface="Times New Roman"/>
                <a:cs typeface="Times New Roman"/>
              </a:rPr>
              <a:t>is the </a:t>
            </a:r>
            <a:r>
              <a:rPr dirty="0" sz="1000" spc="-5" i="1">
                <a:solidFill>
                  <a:srgbClr val="010202"/>
                </a:solidFill>
                <a:latin typeface="Times New Roman"/>
                <a:cs typeface="Times New Roman"/>
              </a:rPr>
              <a:t>total </a:t>
            </a:r>
            <a:r>
              <a:rPr dirty="0" sz="1000">
                <a:solidFill>
                  <a:srgbClr val="010202"/>
                </a:solidFill>
                <a:latin typeface="Times New Roman"/>
                <a:cs typeface="Times New Roman"/>
              </a:rPr>
              <a:t>work done on or by the system  during the process. Thus if the system performs chemical or electrical work in addition to  </a:t>
            </a:r>
            <a:r>
              <a:rPr dirty="0" sz="1000" spc="-5">
                <a:solidFill>
                  <a:srgbClr val="010202"/>
                </a:solidFill>
                <a:latin typeface="Times New Roman"/>
                <a:cs typeface="Times New Roman"/>
              </a:rPr>
              <a:t>the work of expansion against the external pressure, then these work terms are included  </a:t>
            </a:r>
            <a:r>
              <a:rPr dirty="0" sz="1000">
                <a:solidFill>
                  <a:srgbClr val="010202"/>
                </a:solidFill>
                <a:latin typeface="Times New Roman"/>
                <a:cs typeface="Times New Roman"/>
              </a:rPr>
              <a:t>in </a:t>
            </a:r>
            <a:r>
              <a:rPr dirty="0" sz="1000" spc="-40" i="1">
                <a:solidFill>
                  <a:srgbClr val="010202"/>
                </a:solidFill>
                <a:latin typeface="Times New Roman"/>
                <a:cs typeface="Times New Roman"/>
              </a:rPr>
              <a:t>w. </a:t>
            </a:r>
            <a:r>
              <a:rPr dirty="0" sz="1000">
                <a:solidFill>
                  <a:srgbClr val="010202"/>
                </a:solidFill>
                <a:latin typeface="Times New Roman"/>
                <a:cs typeface="Times New Roman"/>
              </a:rPr>
              <a:t>Thus </a:t>
            </a:r>
            <a:r>
              <a:rPr dirty="0" sz="1000" i="1">
                <a:solidFill>
                  <a:srgbClr val="010202"/>
                </a:solidFill>
                <a:latin typeface="Times New Roman"/>
                <a:cs typeface="Times New Roman"/>
              </a:rPr>
              <a:t>w </a:t>
            </a:r>
            <a:r>
              <a:rPr dirty="0" sz="1000">
                <a:solidFill>
                  <a:srgbClr val="010202"/>
                </a:solidFill>
                <a:latin typeface="Times New Roman"/>
                <a:cs typeface="Times New Roman"/>
              </a:rPr>
              <a:t>can be expressed</a:t>
            </a:r>
            <a:r>
              <a:rPr dirty="0" sz="1000" spc="3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5" name="object 5"/>
          <p:cNvSpPr txBox="1"/>
          <p:nvPr/>
        </p:nvSpPr>
        <p:spPr>
          <a:xfrm>
            <a:off x="419100" y="3643939"/>
            <a:ext cx="4648835" cy="572135"/>
          </a:xfrm>
          <a:prstGeom prst="rect">
            <a:avLst/>
          </a:prstGeom>
        </p:spPr>
        <p:txBody>
          <a:bodyPr wrap="square" lIns="0" tIns="54610" rIns="0" bIns="0" rtlCol="0" vert="horz">
            <a:spAutoFit/>
          </a:bodyPr>
          <a:lstStyle/>
          <a:p>
            <a:pPr marL="38100" indent="-635">
              <a:lnSpc>
                <a:spcPct val="100000"/>
              </a:lnSpc>
              <a:spcBef>
                <a:spcPts val="430"/>
              </a:spcBef>
            </a:pP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a:solidFill>
                  <a:srgbClr val="010202"/>
                </a:solidFill>
                <a:latin typeface="Times New Roman"/>
                <a:cs typeface="Times New Roman"/>
              </a:rPr>
              <a:t>is the </a:t>
            </a:r>
            <a:r>
              <a:rPr dirty="0" sz="1000" i="1">
                <a:solidFill>
                  <a:srgbClr val="010202"/>
                </a:solidFill>
                <a:latin typeface="Times New Roman"/>
                <a:cs typeface="Times New Roman"/>
              </a:rPr>
              <a:t>P-V </a:t>
            </a:r>
            <a:r>
              <a:rPr dirty="0" sz="1000">
                <a:solidFill>
                  <a:srgbClr val="010202"/>
                </a:solidFill>
                <a:latin typeface="Times New Roman"/>
                <a:cs typeface="Times New Roman"/>
              </a:rPr>
              <a:t>work done by the change in volume at the constant</a:t>
            </a:r>
            <a:r>
              <a:rPr dirty="0" sz="1000" spc="60">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a:p>
            <a:pPr marL="38100" marR="30480">
              <a:lnSpc>
                <a:spcPct val="100000"/>
              </a:lnSpc>
              <a:spcBef>
                <a:spcPts val="370"/>
              </a:spcBef>
            </a:pP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w</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is the sum of all of the </a:t>
            </a:r>
            <a:r>
              <a:rPr dirty="0" sz="1000" spc="-5">
                <a:solidFill>
                  <a:srgbClr val="010202"/>
                </a:solidFill>
                <a:latin typeface="Times New Roman"/>
                <a:cs typeface="Times New Roman"/>
              </a:rPr>
              <a:t>non-</a:t>
            </a:r>
            <a:r>
              <a:rPr dirty="0" sz="1000" spc="-5" i="1">
                <a:solidFill>
                  <a:srgbClr val="010202"/>
                </a:solidFill>
                <a:latin typeface="Times New Roman"/>
                <a:cs typeface="Times New Roman"/>
              </a:rPr>
              <a:t>P-V </a:t>
            </a:r>
            <a:r>
              <a:rPr dirty="0" sz="1000" spc="-5">
                <a:solidFill>
                  <a:srgbClr val="010202"/>
                </a:solidFill>
                <a:latin typeface="Times New Roman"/>
                <a:cs typeface="Times New Roman"/>
              </a:rPr>
              <a:t>forms of work done. Substituting into Eq. (5.6)  </a:t>
            </a:r>
            <a:r>
              <a:rPr dirty="0" sz="1000">
                <a:solidFill>
                  <a:srgbClr val="010202"/>
                </a:solidFill>
                <a:latin typeface="Times New Roman"/>
                <a:cs typeface="Times New Roman"/>
              </a:rPr>
              <a:t>gives</a:t>
            </a:r>
            <a:endParaRPr sz="1000">
              <a:latin typeface="Times New Roman"/>
              <a:cs typeface="Times New Roman"/>
            </a:endParaRPr>
          </a:p>
        </p:txBody>
      </p:sp>
      <p:sp>
        <p:nvSpPr>
          <p:cNvPr id="6" name="object 6"/>
          <p:cNvSpPr/>
          <p:nvPr/>
        </p:nvSpPr>
        <p:spPr>
          <a:xfrm>
            <a:off x="1565275" y="4390237"/>
            <a:ext cx="1924050" cy="133350"/>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44500" y="4726152"/>
            <a:ext cx="68516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again,</a:t>
            </a:r>
            <a:r>
              <a:rPr dirty="0" sz="1000" spc="-8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1970087" y="5078577"/>
            <a:ext cx="1104900" cy="171450"/>
          </a:xfrm>
          <a:prstGeom prst="rect">
            <a:avLst/>
          </a:prstGeom>
          <a:blipFill>
            <a:blip r:embed="rId3" cstate="print"/>
            <a:stretch>
              <a:fillRect/>
            </a:stretch>
          </a:blipFill>
        </p:spPr>
        <p:txBody>
          <a:bodyPr wrap="square" lIns="0" tIns="0" rIns="0" bIns="0" rtlCol="0"/>
          <a:lstStyle/>
          <a:p/>
        </p:txBody>
      </p:sp>
      <p:sp>
        <p:nvSpPr>
          <p:cNvPr id="9" name="object 9"/>
          <p:cNvSpPr txBox="1"/>
          <p:nvPr/>
        </p:nvSpPr>
        <p:spPr>
          <a:xfrm>
            <a:off x="444500" y="5452579"/>
            <a:ext cx="2444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10" name="object 10"/>
          <p:cNvSpPr/>
          <p:nvPr/>
        </p:nvSpPr>
        <p:spPr>
          <a:xfrm>
            <a:off x="1865312" y="5805004"/>
            <a:ext cx="1323975" cy="180975"/>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4721859" y="5922479"/>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(5.7)</a:t>
            </a:r>
            <a:endParaRPr sz="1000">
              <a:latin typeface="Times New Roman"/>
              <a:cs typeface="Times New Roman"/>
            </a:endParaRPr>
          </a:p>
        </p:txBody>
      </p:sp>
      <p:sp>
        <p:nvSpPr>
          <p:cNvPr id="12" name="object 12"/>
          <p:cNvSpPr txBox="1"/>
          <p:nvPr/>
        </p:nvSpPr>
        <p:spPr>
          <a:xfrm>
            <a:off x="444500" y="6392379"/>
            <a:ext cx="188468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Again, the equality can be written</a:t>
            </a:r>
            <a:r>
              <a:rPr dirty="0" sz="1000" spc="-9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13" name="object 13"/>
          <p:cNvSpPr/>
          <p:nvPr/>
        </p:nvSpPr>
        <p:spPr>
          <a:xfrm>
            <a:off x="1774825" y="6744804"/>
            <a:ext cx="1504950" cy="133350"/>
          </a:xfrm>
          <a:prstGeom prst="rect">
            <a:avLst/>
          </a:prstGeom>
          <a:blipFill>
            <a:blip r:embed="rId5" cstate="print"/>
            <a:stretch>
              <a:fillRect/>
            </a:stretch>
          </a:blipFill>
        </p:spPr>
        <p:txBody>
          <a:bodyPr wrap="square" lIns="0" tIns="0" rIns="0" bIns="0" rtlCol="0"/>
          <a:lstStyle/>
          <a:p/>
        </p:txBody>
      </p:sp>
      <p:sp>
        <p:nvSpPr>
          <p:cNvPr id="14" name="object 14"/>
          <p:cNvSpPr/>
          <p:nvPr/>
        </p:nvSpPr>
        <p:spPr>
          <a:xfrm>
            <a:off x="1846262" y="7585544"/>
            <a:ext cx="1362075" cy="133350"/>
          </a:xfrm>
          <a:prstGeom prst="rect">
            <a:avLst/>
          </a:prstGeom>
          <a:blipFill>
            <a:blip r:embed="rId6" cstate="print"/>
            <a:stretch>
              <a:fillRect/>
            </a:stretch>
          </a:blipFill>
        </p:spPr>
        <p:txBody>
          <a:bodyPr wrap="square" lIns="0" tIns="0" rIns="0" bIns="0" rtlCol="0"/>
          <a:lstStyle/>
          <a:p/>
        </p:txBody>
      </p:sp>
      <p:sp>
        <p:nvSpPr>
          <p:cNvPr id="15" name="object 15"/>
          <p:cNvSpPr txBox="1"/>
          <p:nvPr/>
        </p:nvSpPr>
        <p:spPr>
          <a:xfrm>
            <a:off x="444500" y="7080719"/>
            <a:ext cx="4599940" cy="6350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an</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isothermal,</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isobaric</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during</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no</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form</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work</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other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than</a:t>
            </a:r>
            <a:r>
              <a:rPr dirty="0" sz="1000" spc="70">
                <a:solidFill>
                  <a:srgbClr val="010202"/>
                </a:solidFill>
                <a:latin typeface="Times New Roman"/>
                <a:cs typeface="Times New Roman"/>
              </a:rPr>
              <a:t> </a:t>
            </a:r>
            <a:r>
              <a:rPr dirty="0" sz="1000" spc="-5" i="1">
                <a:solidFill>
                  <a:srgbClr val="010202"/>
                </a:solidFill>
                <a:latin typeface="Times New Roman"/>
                <a:cs typeface="Times New Roman"/>
              </a:rPr>
              <a:t>P-V</a:t>
            </a:r>
            <a:endParaRPr sz="1000">
              <a:latin typeface="Times New Roman"/>
              <a:cs typeface="Times New Roman"/>
            </a:endParaRPr>
          </a:p>
          <a:p>
            <a:pPr marL="12700">
              <a:lnSpc>
                <a:spcPct val="100000"/>
              </a:lnSpc>
            </a:pPr>
            <a:r>
              <a:rPr dirty="0" sz="1000" spc="-5">
                <a:solidFill>
                  <a:srgbClr val="010202"/>
                </a:solidFill>
                <a:latin typeface="Times New Roman"/>
                <a:cs typeface="Times New Roman"/>
              </a:rPr>
              <a:t>work is performed, i.e.,</a:t>
            </a:r>
            <a:r>
              <a:rPr dirty="0" sz="1000" spc="-10">
                <a:solidFill>
                  <a:srgbClr val="010202"/>
                </a:solidFill>
                <a:latin typeface="Times New Roman"/>
                <a:cs typeface="Times New Roman"/>
              </a:rPr>
              <a:t> </a:t>
            </a:r>
            <a:r>
              <a:rPr dirty="0" sz="1000" spc="-5" i="1">
                <a:solidFill>
                  <a:srgbClr val="010202"/>
                </a:solidFill>
                <a:latin typeface="Times New Roman"/>
                <a:cs typeface="Times New Roman"/>
              </a:rPr>
              <a:t>w</a:t>
            </a:r>
            <a:r>
              <a:rPr dirty="0" sz="1000" spc="-5" i="1">
                <a:solidFill>
                  <a:srgbClr val="010202"/>
                </a:solidFill>
                <a:latin typeface="Symbol"/>
                <a:cs typeface="Symbol"/>
              </a:rPr>
              <a:t></a:t>
            </a:r>
            <a:r>
              <a:rPr dirty="0" sz="1000" spc="-5">
                <a:solidFill>
                  <a:srgbClr val="010202"/>
                </a:solidFill>
                <a:latin typeface="Times New Roman"/>
                <a:cs typeface="Times New Roman"/>
              </a:rPr>
              <a:t>=0</a:t>
            </a:r>
            <a:endParaRPr sz="1000">
              <a:latin typeface="Times New Roman"/>
              <a:cs typeface="Times New Roman"/>
            </a:endParaRPr>
          </a:p>
          <a:p>
            <a:pPr>
              <a:lnSpc>
                <a:spcPct val="100000"/>
              </a:lnSpc>
              <a:spcBef>
                <a:spcPts val="45"/>
              </a:spcBef>
            </a:pPr>
            <a:endParaRPr sz="1000">
              <a:latin typeface="Times New Roman"/>
              <a:cs typeface="Times New Roman"/>
            </a:endParaRPr>
          </a:p>
          <a:p>
            <a:pPr algn="r" marR="25400">
              <a:lnSpc>
                <a:spcPct val="100000"/>
              </a:lnSpc>
            </a:pPr>
            <a:r>
              <a:rPr dirty="0" sz="1000">
                <a:solidFill>
                  <a:srgbClr val="010202"/>
                </a:solidFill>
                <a:latin typeface="Times New Roman"/>
                <a:cs typeface="Times New Roman"/>
              </a:rPr>
              <a:t>(5.8)</a:t>
            </a:r>
            <a:endParaRPr sz="1000">
              <a:latin typeface="Times New Roman"/>
              <a:cs typeface="Times New Roman"/>
            </a:endParaRPr>
          </a:p>
        </p:txBody>
      </p:sp>
      <p:sp>
        <p:nvSpPr>
          <p:cNvPr id="16" name="object 16"/>
          <p:cNvSpPr/>
          <p:nvPr/>
        </p:nvSpPr>
        <p:spPr>
          <a:xfrm>
            <a:off x="1237233" y="1044847"/>
            <a:ext cx="2859023" cy="124777"/>
          </a:xfrm>
          <a:prstGeom prst="rect">
            <a:avLst/>
          </a:prstGeom>
          <a:blipFill>
            <a:blip r:embed="rId7" cstate="print"/>
            <a:stretch>
              <a:fillRect/>
            </a:stretch>
          </a:blipFill>
        </p:spPr>
        <p:txBody>
          <a:bodyPr wrap="square" lIns="0" tIns="0" rIns="0" bIns="0" rtlCol="0"/>
          <a:lstStyle/>
          <a:p/>
        </p:txBody>
      </p:sp>
      <p:sp>
        <p:nvSpPr>
          <p:cNvPr id="17" name="object 17"/>
          <p:cNvSpPr/>
          <p:nvPr/>
        </p:nvSpPr>
        <p:spPr>
          <a:xfrm>
            <a:off x="1231138" y="2163600"/>
            <a:ext cx="2535935" cy="117874"/>
          </a:xfrm>
          <a:prstGeom prst="rect">
            <a:avLst/>
          </a:prstGeom>
          <a:blipFill>
            <a:blip r:embed="rId8" cstate="print"/>
            <a:stretch>
              <a:fillRect/>
            </a:stretch>
          </a:blipFill>
        </p:spPr>
        <p:txBody>
          <a:bodyPr wrap="square" lIns="0" tIns="0" rIns="0" bIns="0" rtlCol="0"/>
          <a:lstStyle/>
          <a:p/>
        </p:txBody>
      </p:sp>
      <p:sp>
        <p:nvSpPr>
          <p:cNvPr id="18" name="object 18"/>
          <p:cNvSpPr/>
          <p:nvPr/>
        </p:nvSpPr>
        <p:spPr>
          <a:xfrm>
            <a:off x="2063260" y="3377526"/>
            <a:ext cx="1159999" cy="121870"/>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246312" y="1395247"/>
            <a:ext cx="561975" cy="13335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874837" y="3712057"/>
            <a:ext cx="1314450" cy="142875"/>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444500" y="4057484"/>
            <a:ext cx="2959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No</a:t>
            </a:r>
            <a:r>
              <a:rPr dirty="0" sz="1000" spc="-70">
                <a:solidFill>
                  <a:srgbClr val="010202"/>
                </a:solidFill>
                <a:latin typeface="Times New Roman"/>
                <a:cs typeface="Times New Roman"/>
              </a:rPr>
              <a:t>w</a:t>
            </a:r>
            <a:r>
              <a:rPr dirty="0" sz="1000">
                <a:solidFill>
                  <a:srgbClr val="010202"/>
                </a:solidFill>
                <a:latin typeface="Times New Roman"/>
                <a:cs typeface="Times New Roman"/>
              </a:rPr>
              <a:t>,</a:t>
            </a:r>
            <a:endParaRPr sz="1000">
              <a:latin typeface="Times New Roman"/>
              <a:cs typeface="Times New Roman"/>
            </a:endParaRPr>
          </a:p>
        </p:txBody>
      </p:sp>
      <p:sp>
        <p:nvSpPr>
          <p:cNvPr id="5" name="object 5"/>
          <p:cNvSpPr/>
          <p:nvPr/>
        </p:nvSpPr>
        <p:spPr>
          <a:xfrm>
            <a:off x="1341437" y="4409909"/>
            <a:ext cx="2371725" cy="114300"/>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4622482" y="439488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(5.10)</a:t>
            </a:r>
            <a:endParaRPr sz="1000">
              <a:latin typeface="Times New Roman"/>
              <a:cs typeface="Times New Roman"/>
            </a:endParaRPr>
          </a:p>
        </p:txBody>
      </p:sp>
      <p:sp>
        <p:nvSpPr>
          <p:cNvPr id="7" name="object 7"/>
          <p:cNvSpPr/>
          <p:nvPr/>
        </p:nvSpPr>
        <p:spPr>
          <a:xfrm>
            <a:off x="1336675" y="5044909"/>
            <a:ext cx="2381250" cy="114300"/>
          </a:xfrm>
          <a:prstGeom prst="rect">
            <a:avLst/>
          </a:prstGeom>
          <a:blipFill>
            <a:blip r:embed="rId5" cstate="print"/>
            <a:stretch>
              <a:fillRect/>
            </a:stretch>
          </a:blipFill>
        </p:spPr>
        <p:txBody>
          <a:bodyPr wrap="square" lIns="0" tIns="0" rIns="0" bIns="0" rtlCol="0"/>
          <a:lstStyle/>
          <a:p/>
        </p:txBody>
      </p:sp>
      <p:sp>
        <p:nvSpPr>
          <p:cNvPr id="8" name="object 8"/>
          <p:cNvSpPr txBox="1"/>
          <p:nvPr/>
        </p:nvSpPr>
        <p:spPr>
          <a:xfrm>
            <a:off x="4644567" y="4996751"/>
            <a:ext cx="32766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a:t>
            </a:r>
            <a:r>
              <a:rPr dirty="0" sz="1000" spc="-40">
                <a:solidFill>
                  <a:srgbClr val="010202"/>
                </a:solidFill>
                <a:latin typeface="Times New Roman"/>
                <a:cs typeface="Times New Roman"/>
              </a:rPr>
              <a:t>1</a:t>
            </a:r>
            <a:r>
              <a:rPr dirty="0" sz="1000">
                <a:solidFill>
                  <a:srgbClr val="010202"/>
                </a:solidFill>
                <a:latin typeface="Times New Roman"/>
                <a:cs typeface="Times New Roman"/>
              </a:rPr>
              <a:t>1)</a:t>
            </a:r>
            <a:endParaRPr sz="1000">
              <a:latin typeface="Times New Roman"/>
              <a:cs typeface="Times New Roman"/>
            </a:endParaRPr>
          </a:p>
        </p:txBody>
      </p:sp>
      <p:sp>
        <p:nvSpPr>
          <p:cNvPr id="9" name="object 9"/>
          <p:cNvSpPr/>
          <p:nvPr/>
        </p:nvSpPr>
        <p:spPr>
          <a:xfrm>
            <a:off x="1298575" y="5679909"/>
            <a:ext cx="2457450" cy="114300"/>
          </a:xfrm>
          <a:prstGeom prst="rect">
            <a:avLst/>
          </a:prstGeom>
          <a:blipFill>
            <a:blip r:embed="rId6" cstate="print"/>
            <a:stretch>
              <a:fillRect/>
            </a:stretch>
          </a:blipFill>
        </p:spPr>
        <p:txBody>
          <a:bodyPr wrap="square" lIns="0" tIns="0" rIns="0" bIns="0" rtlCol="0"/>
          <a:lstStyle/>
          <a:p/>
        </p:txBody>
      </p:sp>
      <p:sp>
        <p:nvSpPr>
          <p:cNvPr id="10" name="object 10"/>
          <p:cNvSpPr txBox="1"/>
          <p:nvPr/>
        </p:nvSpPr>
        <p:spPr>
          <a:xfrm>
            <a:off x="4644567" y="562071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(5.12)</a:t>
            </a:r>
            <a:endParaRPr sz="1000">
              <a:latin typeface="Times New Roman"/>
              <a:cs typeface="Times New Roman"/>
            </a:endParaRPr>
          </a:p>
        </p:txBody>
      </p:sp>
      <p:sp>
        <p:nvSpPr>
          <p:cNvPr id="11" name="object 11"/>
          <p:cNvSpPr txBox="1"/>
          <p:nvPr/>
        </p:nvSpPr>
        <p:spPr>
          <a:xfrm>
            <a:off x="444418" y="6422338"/>
            <a:ext cx="4599305" cy="1560195"/>
          </a:xfrm>
          <a:prstGeom prst="rect">
            <a:avLst/>
          </a:prstGeom>
        </p:spPr>
        <p:txBody>
          <a:bodyPr wrap="square" lIns="0" tIns="6985" rIns="0" bIns="0" rtlCol="0" vert="horz">
            <a:spAutoFit/>
          </a:bodyPr>
          <a:lstStyle/>
          <a:p>
            <a:pPr marL="2037080" marR="390525" indent="-1640839">
              <a:lnSpc>
                <a:spcPct val="103499"/>
              </a:lnSpc>
              <a:spcBef>
                <a:spcPts val="55"/>
              </a:spcBef>
            </a:pPr>
            <a:r>
              <a:rPr dirty="0" sz="1000" b="1">
                <a:solidFill>
                  <a:srgbClr val="010202"/>
                </a:solidFill>
                <a:latin typeface="Times New Roman"/>
                <a:cs typeface="Times New Roman"/>
              </a:rPr>
              <a:t>5.6 THE </a:t>
            </a:r>
            <a:r>
              <a:rPr dirty="0" sz="1000" spc="-25" b="1">
                <a:solidFill>
                  <a:srgbClr val="010202"/>
                </a:solidFill>
                <a:latin typeface="Times New Roman"/>
                <a:cs typeface="Times New Roman"/>
              </a:rPr>
              <a:t>VARIATION </a:t>
            </a:r>
            <a:r>
              <a:rPr dirty="0" sz="1000" b="1">
                <a:solidFill>
                  <a:srgbClr val="010202"/>
                </a:solidFill>
                <a:latin typeface="Times New Roman"/>
                <a:cs typeface="Times New Roman"/>
              </a:rPr>
              <a:t>OF THE COMPOSITION </a:t>
            </a:r>
            <a:r>
              <a:rPr dirty="0" sz="1000" spc="-5" b="1">
                <a:solidFill>
                  <a:srgbClr val="010202"/>
                </a:solidFill>
                <a:latin typeface="Times New Roman"/>
                <a:cs typeface="Times New Roman"/>
              </a:rPr>
              <a:t>AND SIZE </a:t>
            </a:r>
            <a:r>
              <a:rPr dirty="0" sz="1000" b="1">
                <a:solidFill>
                  <a:srgbClr val="010202"/>
                </a:solidFill>
                <a:latin typeface="Times New Roman"/>
                <a:cs typeface="Times New Roman"/>
              </a:rPr>
              <a:t>OF</a:t>
            </a:r>
            <a:r>
              <a:rPr dirty="0" sz="1000" spc="-95" b="1">
                <a:solidFill>
                  <a:srgbClr val="010202"/>
                </a:solidFill>
                <a:latin typeface="Times New Roman"/>
                <a:cs typeface="Times New Roman"/>
              </a:rPr>
              <a:t> </a:t>
            </a:r>
            <a:r>
              <a:rPr dirty="0" sz="1000" b="1">
                <a:solidFill>
                  <a:srgbClr val="010202"/>
                </a:solidFill>
                <a:latin typeface="Times New Roman"/>
                <a:cs typeface="Times New Roman"/>
              </a:rPr>
              <a:t>THE  SYSTEM</a:t>
            </a:r>
            <a:endParaRPr sz="1000">
              <a:latin typeface="Times New Roman"/>
              <a:cs typeface="Times New Roman"/>
            </a:endParaRPr>
          </a:p>
          <a:p>
            <a:pPr>
              <a:lnSpc>
                <a:spcPct val="100000"/>
              </a:lnSpc>
              <a:spcBef>
                <a:spcPts val="35"/>
              </a:spcBef>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The discussion thus far has been restricted to consideration of closed systems of </a:t>
            </a:r>
            <a:r>
              <a:rPr dirty="0" sz="1000" spc="-5">
                <a:solidFill>
                  <a:srgbClr val="010202"/>
                </a:solidFill>
                <a:latin typeface="Times New Roman"/>
                <a:cs typeface="Times New Roman"/>
              </a:rPr>
              <a:t>fixed  </a:t>
            </a:r>
            <a:r>
              <a:rPr dirty="0" sz="1000">
                <a:solidFill>
                  <a:srgbClr val="010202"/>
                </a:solidFill>
                <a:latin typeface="Times New Roman"/>
                <a:cs typeface="Times New Roman"/>
              </a:rPr>
              <a:t>size and fixed composition, and in such cases it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found that the system has two  independent variables which, when fixed, </a:t>
            </a:r>
            <a:r>
              <a:rPr dirty="0" sz="1000" spc="-10">
                <a:solidFill>
                  <a:srgbClr val="010202"/>
                </a:solidFill>
                <a:latin typeface="Times New Roman"/>
                <a:cs typeface="Times New Roman"/>
              </a:rPr>
              <a:t>uniquely, </a:t>
            </a:r>
            <a:r>
              <a:rPr dirty="0" sz="1000">
                <a:solidFill>
                  <a:srgbClr val="010202"/>
                </a:solidFill>
                <a:latin typeface="Times New Roman"/>
                <a:cs typeface="Times New Roman"/>
              </a:rPr>
              <a:t>fixed the state of the system.  </a:t>
            </a:r>
            <a:r>
              <a:rPr dirty="0" sz="1000" spc="-10">
                <a:solidFill>
                  <a:srgbClr val="010202"/>
                </a:solidFill>
                <a:latin typeface="Times New Roman"/>
                <a:cs typeface="Times New Roman"/>
              </a:rPr>
              <a:t>However, </a:t>
            </a:r>
            <a:r>
              <a:rPr dirty="0" sz="1000">
                <a:solidFill>
                  <a:srgbClr val="010202"/>
                </a:solidFill>
                <a:latin typeface="Times New Roman"/>
                <a:cs typeface="Times New Roman"/>
              </a:rPr>
              <a:t>if the size and composition can vary during a process, then the specification </a:t>
            </a:r>
            <a:r>
              <a:rPr dirty="0" sz="1000" spc="-5">
                <a:solidFill>
                  <a:srgbClr val="010202"/>
                </a:solidFill>
                <a:latin typeface="Times New Roman"/>
                <a:cs typeface="Times New Roman"/>
              </a:rPr>
              <a:t>of  </a:t>
            </a:r>
            <a:r>
              <a:rPr dirty="0" sz="1000">
                <a:solidFill>
                  <a:srgbClr val="010202"/>
                </a:solidFill>
                <a:latin typeface="Times New Roman"/>
                <a:cs typeface="Times New Roman"/>
              </a:rPr>
              <a:t>only two variables is no longer </a:t>
            </a:r>
            <a:r>
              <a:rPr dirty="0" sz="1000" spc="-5">
                <a:solidFill>
                  <a:srgbClr val="010202"/>
                </a:solidFill>
                <a:latin typeface="Times New Roman"/>
                <a:cs typeface="Times New Roman"/>
              </a:rPr>
              <a:t>sufficient </a:t>
            </a:r>
            <a:r>
              <a:rPr dirty="0" sz="1000">
                <a:solidFill>
                  <a:srgbClr val="010202"/>
                </a:solidFill>
                <a:latin typeface="Times New Roman"/>
                <a:cs typeface="Times New Roman"/>
              </a:rPr>
              <a:t>to fix the state of the system.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example, </a:t>
            </a:r>
            <a:r>
              <a:rPr dirty="0" sz="1000" spc="-5">
                <a:solidFill>
                  <a:srgbClr val="010202"/>
                </a:solidFill>
                <a:latin typeface="Times New Roman"/>
                <a:cs typeface="Times New Roman"/>
              </a:rPr>
              <a:t>it  </a:t>
            </a:r>
            <a:r>
              <a:rPr dirty="0" sz="1000">
                <a:solidFill>
                  <a:srgbClr val="010202"/>
                </a:solidFill>
                <a:latin typeface="Times New Roman"/>
                <a:cs typeface="Times New Roman"/>
              </a:rPr>
              <a:t>has been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that, for a process conducted at constant temperature and constant  pressure, equilibrium is attained when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attains its minimum value. If the composition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12" name="object 12"/>
          <p:cNvSpPr txBox="1"/>
          <p:nvPr/>
        </p:nvSpPr>
        <p:spPr>
          <a:xfrm>
            <a:off x="336689" y="403097"/>
            <a:ext cx="4782820" cy="3134360"/>
          </a:xfrm>
          <a:prstGeom prst="rect">
            <a:avLst/>
          </a:prstGeom>
        </p:spPr>
        <p:txBody>
          <a:bodyPr wrap="square" lIns="0" tIns="12700" rIns="0" bIns="0" rtlCol="0" vert="horz">
            <a:spAutoFit/>
          </a:bodyPr>
          <a:lstStyle/>
          <a:p>
            <a:pPr algn="just" marL="3362325">
              <a:lnSpc>
                <a:spcPct val="100000"/>
              </a:lnSpc>
              <a:spcBef>
                <a:spcPts val="100"/>
              </a:spcBef>
            </a:pPr>
            <a:r>
              <a:rPr dirty="0" sz="1000" i="1">
                <a:solidFill>
                  <a:srgbClr val="231F20"/>
                </a:solidFill>
                <a:latin typeface="Times New Roman"/>
                <a:cs typeface="Times New Roman"/>
              </a:rPr>
              <a:t>Auxiliary Functions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107</a:t>
            </a:r>
            <a:endParaRPr sz="1000">
              <a:latin typeface="Times New Roman"/>
              <a:cs typeface="Times New Roman"/>
            </a:endParaRPr>
          </a:p>
          <a:p>
            <a:pPr algn="just" marL="120014" marR="81280" indent="-31750">
              <a:lnSpc>
                <a:spcPct val="127800"/>
              </a:lnSpc>
              <a:spcBef>
                <a:spcPts val="434"/>
              </a:spcBef>
            </a:pPr>
            <a:r>
              <a:rPr dirty="0" sz="1000">
                <a:solidFill>
                  <a:srgbClr val="010202"/>
                </a:solidFill>
                <a:latin typeface="Times New Roman"/>
                <a:cs typeface="Times New Roman"/>
              </a:rPr>
              <a:t>Such a process can only occur spontaneously (with a consequent increase in entropy) if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decreases. </a:t>
            </a:r>
            <a:r>
              <a:rPr dirty="0" sz="1000" spc="-5">
                <a:solidFill>
                  <a:srgbClr val="010202"/>
                </a:solidFill>
                <a:latin typeface="Times New Roman"/>
                <a:cs typeface="Times New Roman"/>
              </a:rPr>
              <a:t>As </a:t>
            </a:r>
            <a:r>
              <a:rPr dirty="0" sz="1000" i="1">
                <a:solidFill>
                  <a:srgbClr val="010202"/>
                </a:solidFill>
                <a:latin typeface="Times New Roman"/>
                <a:cs typeface="Times New Roman"/>
              </a:rPr>
              <a:t>dS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=0 is a criterion for thermodynamic equilibrium,  then an increment of an isothermal isobaric process occurring at equilibrium requires</a:t>
            </a:r>
            <a:r>
              <a:rPr dirty="0" sz="1000" spc="-9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33350">
              <a:lnSpc>
                <a:spcPct val="100000"/>
              </a:lnSpc>
              <a:spcBef>
                <a:spcPts val="5"/>
              </a:spcBef>
            </a:pPr>
            <a:r>
              <a:rPr dirty="0" sz="1000">
                <a:solidFill>
                  <a:srgbClr val="010202"/>
                </a:solidFill>
                <a:latin typeface="Times New Roman"/>
                <a:cs typeface="Times New Roman"/>
              </a:rPr>
              <a:t>(5.9)</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0014" marR="81280">
              <a:lnSpc>
                <a:spcPct val="100000"/>
              </a:lnSpc>
            </a:pPr>
            <a:r>
              <a:rPr dirty="0" sz="1000">
                <a:solidFill>
                  <a:srgbClr val="010202"/>
                </a:solidFill>
                <a:latin typeface="Times New Roman"/>
                <a:cs typeface="Times New Roman"/>
              </a:rPr>
              <a:t>Thus, for a system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a process at 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constant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can only decrease or remain constant, and the attainment of equilibrium in the  system coincides with the system having the minimum value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consistent with the  values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This criterion of equilibrium, which is of considerable practical use,  will be used extensively in the subsequent</a:t>
            </a:r>
            <a:r>
              <a:rPr dirty="0" sz="1000" spc="-10">
                <a:solidFill>
                  <a:srgbClr val="010202"/>
                </a:solidFill>
                <a:latin typeface="Times New Roman"/>
                <a:cs typeface="Times New Roman"/>
              </a:rPr>
              <a:t> </a:t>
            </a:r>
            <a:r>
              <a:rPr dirty="0" sz="1000">
                <a:solidFill>
                  <a:srgbClr val="010202"/>
                </a:solidFill>
                <a:latin typeface="Times New Roman"/>
                <a:cs typeface="Times New Roman"/>
              </a:rPr>
              <a:t>chapters.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algn="ctr" marL="29209">
              <a:lnSpc>
                <a:spcPct val="100000"/>
              </a:lnSpc>
            </a:pPr>
            <a:r>
              <a:rPr dirty="0" sz="1000" b="1">
                <a:solidFill>
                  <a:srgbClr val="010202"/>
                </a:solidFill>
                <a:latin typeface="Times New Roman"/>
                <a:cs typeface="Times New Roman"/>
              </a:rPr>
              <a:t>5.5 </a:t>
            </a:r>
            <a:r>
              <a:rPr dirty="0" sz="1000" spc="-5" b="1">
                <a:solidFill>
                  <a:srgbClr val="010202"/>
                </a:solidFill>
                <a:latin typeface="Times New Roman"/>
                <a:cs typeface="Times New Roman"/>
              </a:rPr>
              <a:t>SUMMARY </a:t>
            </a:r>
            <a:r>
              <a:rPr dirty="0" sz="1000" b="1">
                <a:solidFill>
                  <a:srgbClr val="010202"/>
                </a:solidFill>
                <a:latin typeface="Times New Roman"/>
                <a:cs typeface="Times New Roman"/>
              </a:rPr>
              <a:t>OF THE </a:t>
            </a:r>
            <a:r>
              <a:rPr dirty="0" sz="1000" spc="-10" b="1">
                <a:solidFill>
                  <a:srgbClr val="010202"/>
                </a:solidFill>
                <a:latin typeface="Times New Roman"/>
                <a:cs typeface="Times New Roman"/>
              </a:rPr>
              <a:t>EQUATIONS </a:t>
            </a:r>
            <a:r>
              <a:rPr dirty="0" sz="1000" b="1">
                <a:solidFill>
                  <a:srgbClr val="010202"/>
                </a:solidFill>
                <a:latin typeface="Times New Roman"/>
                <a:cs typeface="Times New Roman"/>
              </a:rPr>
              <a:t>FOR </a:t>
            </a:r>
            <a:r>
              <a:rPr dirty="0" sz="1000" spc="-5" b="1">
                <a:solidFill>
                  <a:srgbClr val="010202"/>
                </a:solidFill>
                <a:latin typeface="Times New Roman"/>
                <a:cs typeface="Times New Roman"/>
              </a:rPr>
              <a:t>A </a:t>
            </a:r>
            <a:r>
              <a:rPr dirty="0" sz="1000" b="1">
                <a:solidFill>
                  <a:srgbClr val="010202"/>
                </a:solidFill>
                <a:latin typeface="Times New Roman"/>
                <a:cs typeface="Times New Roman"/>
              </a:rPr>
              <a:t>CLOSED</a:t>
            </a:r>
            <a:r>
              <a:rPr dirty="0" sz="1000" spc="-140" b="1">
                <a:solidFill>
                  <a:srgbClr val="010202"/>
                </a:solidFill>
                <a:latin typeface="Times New Roman"/>
                <a:cs typeface="Times New Roman"/>
              </a:rPr>
              <a:t> </a:t>
            </a:r>
            <a:r>
              <a:rPr dirty="0" sz="1000" b="1">
                <a:solidFill>
                  <a:srgbClr val="010202"/>
                </a:solidFill>
                <a:latin typeface="Times New Roman"/>
                <a:cs typeface="Times New Roman"/>
              </a:rPr>
              <a:t>SYSTEM</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120014">
              <a:lnSpc>
                <a:spcPct val="100000"/>
              </a:lnSpc>
            </a:pPr>
            <a:r>
              <a:rPr dirty="0" sz="1000">
                <a:solidFill>
                  <a:srgbClr val="010202"/>
                </a:solidFill>
                <a:latin typeface="Times New Roman"/>
                <a:cs typeface="Times New Roman"/>
              </a:rPr>
              <a:t>Eq. (3.12)</a:t>
            </a:r>
            <a:r>
              <a:rPr dirty="0" sz="1000" spc="-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65312" y="2483802"/>
            <a:ext cx="1323975" cy="1428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93622" y="403099"/>
            <a:ext cx="4700270" cy="2244090"/>
          </a:xfrm>
          <a:prstGeom prst="rect">
            <a:avLst/>
          </a:prstGeom>
        </p:spPr>
        <p:txBody>
          <a:bodyPr wrap="square" lIns="0" tIns="12700" rIns="0" bIns="0" rtlCol="0" vert="horz">
            <a:spAutoFit/>
          </a:bodyPr>
          <a:lstStyle/>
          <a:p>
            <a:pPr marL="63500">
              <a:lnSpc>
                <a:spcPct val="100000"/>
              </a:lnSpc>
              <a:spcBef>
                <a:spcPts val="100"/>
              </a:spcBef>
            </a:pPr>
            <a:r>
              <a:rPr dirty="0" sz="1000">
                <a:solidFill>
                  <a:srgbClr val="231F20"/>
                </a:solidFill>
                <a:latin typeface="Times New Roman"/>
                <a:cs typeface="Times New Roman"/>
              </a:rPr>
              <a:t>108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63500" marR="55880">
              <a:lnSpc>
                <a:spcPct val="100000"/>
              </a:lnSpc>
              <a:spcBef>
                <a:spcPts val="865"/>
              </a:spcBef>
            </a:pPr>
            <a:r>
              <a:rPr dirty="0" sz="1000">
                <a:solidFill>
                  <a:srgbClr val="010202"/>
                </a:solidFill>
                <a:latin typeface="Times New Roman"/>
                <a:cs typeface="Times New Roman"/>
              </a:rPr>
              <a:t>the system is variable, in that the numbers of moles of the various species present can  vary as the consequence of a chemical reaction occurring in the system, then  minimization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at constant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occurs when the system has a unique composition.  </a:t>
            </a:r>
            <a:r>
              <a:rPr dirty="0" sz="1000" spc="-5">
                <a:solidFill>
                  <a:srgbClr val="010202"/>
                </a:solidFill>
                <a:latin typeface="Times New Roman"/>
                <a:cs typeface="Times New Roman"/>
              </a:rPr>
              <a:t>For</a:t>
            </a:r>
            <a:r>
              <a:rPr dirty="0" sz="1000" spc="25">
                <a:solidFill>
                  <a:srgbClr val="010202"/>
                </a:solidFill>
                <a:latin typeface="Times New Roman"/>
                <a:cs typeface="Times New Roman"/>
              </a:rPr>
              <a:t> </a:t>
            </a:r>
            <a:r>
              <a:rPr dirty="0" sz="1000">
                <a:solidFill>
                  <a:srgbClr val="010202"/>
                </a:solidFill>
                <a:latin typeface="Times New Roman"/>
                <a:cs typeface="Times New Roman"/>
              </a:rPr>
              <a:t>example,</a:t>
            </a:r>
            <a:r>
              <a:rPr dirty="0" sz="1000" spc="20">
                <a:solidFill>
                  <a:srgbClr val="010202"/>
                </a:solidFill>
                <a:latin typeface="Times New Roman"/>
                <a:cs typeface="Times New Roman"/>
              </a:rPr>
              <a:t> </a:t>
            </a:r>
            <a:r>
              <a:rPr dirty="0" sz="1000">
                <a:solidFill>
                  <a:srgbClr val="010202"/>
                </a:solidFill>
                <a:latin typeface="Times New Roman"/>
                <a:cs typeface="Times New Roman"/>
              </a:rPr>
              <a:t>if</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30">
                <a:solidFill>
                  <a:srgbClr val="010202"/>
                </a:solidFill>
                <a:latin typeface="Times New Roman"/>
                <a:cs typeface="Times New Roman"/>
              </a:rPr>
              <a:t> </a:t>
            </a:r>
            <a:r>
              <a:rPr dirty="0" sz="1000">
                <a:solidFill>
                  <a:srgbClr val="010202"/>
                </a:solidFill>
                <a:latin typeface="Times New Roman"/>
                <a:cs typeface="Times New Roman"/>
              </a:rPr>
              <a:t>contained</a:t>
            </a:r>
            <a:r>
              <a:rPr dirty="0" sz="1000" spc="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gaseous</a:t>
            </a:r>
            <a:r>
              <a:rPr dirty="0" sz="1000" spc="25">
                <a:solidFill>
                  <a:srgbClr val="010202"/>
                </a:solidFill>
                <a:latin typeface="Times New Roman"/>
                <a:cs typeface="Times New Roman"/>
              </a:rPr>
              <a:t> </a:t>
            </a:r>
            <a:r>
              <a:rPr dirty="0" sz="1000">
                <a:solidFill>
                  <a:srgbClr val="010202"/>
                </a:solidFill>
                <a:latin typeface="Times New Roman"/>
                <a:cs typeface="Times New Roman"/>
              </a:rPr>
              <a:t>species</a:t>
            </a:r>
            <a:r>
              <a:rPr dirty="0" sz="1000" spc="25">
                <a:solidFill>
                  <a:srgbClr val="010202"/>
                </a:solidFill>
                <a:latin typeface="Times New Roman"/>
                <a:cs typeface="Times New Roman"/>
              </a:rPr>
              <a:t> </a:t>
            </a:r>
            <a:r>
              <a:rPr dirty="0" sz="1000">
                <a:solidFill>
                  <a:srgbClr val="010202"/>
                </a:solidFill>
                <a:latin typeface="Times New Roman"/>
                <a:cs typeface="Times New Roman"/>
              </a:rPr>
              <a:t>CO,</a:t>
            </a:r>
            <a:r>
              <a:rPr dirty="0" sz="1000" spc="30">
                <a:solidFill>
                  <a:srgbClr val="010202"/>
                </a:solidFill>
                <a:latin typeface="Times New Roman"/>
                <a:cs typeface="Times New Roman"/>
              </a:rPr>
              <a:t> </a:t>
            </a:r>
            <a:r>
              <a:rPr dirty="0" sz="1000">
                <a:solidFill>
                  <a:srgbClr val="010202"/>
                </a:solidFill>
                <a:latin typeface="Times New Roman"/>
                <a:cs typeface="Times New Roman"/>
              </a:rPr>
              <a:t>CO</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25">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25">
                <a:solidFill>
                  <a:srgbClr val="010202"/>
                </a:solidFill>
                <a:latin typeface="Times New Roman"/>
                <a:cs typeface="Times New Roman"/>
              </a:rPr>
              <a:t> </a:t>
            </a:r>
            <a:r>
              <a:rPr dirty="0" sz="1000">
                <a:solidFill>
                  <a:srgbClr val="010202"/>
                </a:solidFill>
                <a:latin typeface="Times New Roman"/>
                <a:cs typeface="Times New Roman"/>
              </a:rPr>
              <a:t>and</a:t>
            </a:r>
            <a:r>
              <a:rPr dirty="0" sz="1000" spc="30">
                <a:solidFill>
                  <a:srgbClr val="010202"/>
                </a:solidFill>
                <a:latin typeface="Times New Roman"/>
                <a:cs typeface="Times New Roman"/>
              </a:rPr>
              <a:t> </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at</a:t>
            </a:r>
            <a:endParaRPr sz="1000">
              <a:latin typeface="Times New Roman"/>
              <a:cs typeface="Times New Roman"/>
            </a:endParaRPr>
          </a:p>
          <a:p>
            <a:pPr algn="just" marL="63500" marR="56515">
              <a:lnSpc>
                <a:spcPct val="100000"/>
              </a:lnSpc>
              <a:spcBef>
                <a:spcPts val="370"/>
              </a:spcBef>
            </a:pPr>
            <a:r>
              <a:rPr dirty="0" sz="1000" spc="-5">
                <a:solidFill>
                  <a:srgbClr val="010202"/>
                </a:solidFill>
                <a:latin typeface="Times New Roman"/>
                <a:cs typeface="Times New Roman"/>
              </a:rPr>
              <a:t>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minimization of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would occur when the reaction equilibrium  </a:t>
            </a:r>
            <a:r>
              <a:rPr dirty="0" sz="1000">
                <a:solidFill>
                  <a:srgbClr val="010202"/>
                </a:solidFill>
                <a:latin typeface="Times New Roman"/>
                <a:cs typeface="Times New Roman"/>
              </a:rPr>
              <a:t>CO+H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O=CO</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+H</a:t>
            </a:r>
            <a:r>
              <a:rPr dirty="0" baseline="-33333" sz="1125">
                <a:solidFill>
                  <a:srgbClr val="010202"/>
                </a:solidFill>
                <a:latin typeface="Times New Roman"/>
                <a:cs typeface="Times New Roman"/>
              </a:rPr>
              <a:t>2   </a:t>
            </a:r>
            <a:r>
              <a:rPr dirty="0" sz="1000" spc="-5">
                <a:solidFill>
                  <a:srgbClr val="010202"/>
                </a:solidFill>
                <a:latin typeface="Times New Roman"/>
                <a:cs typeface="Times New Roman"/>
              </a:rPr>
              <a:t>was  established.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as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is  an  extensive  </a:t>
            </a:r>
            <a:r>
              <a:rPr dirty="0" sz="1000" spc="-10">
                <a:solidFill>
                  <a:srgbClr val="010202"/>
                </a:solidFill>
                <a:latin typeface="Times New Roman"/>
                <a:cs typeface="Times New Roman"/>
              </a:rPr>
              <a:t>property,  </a:t>
            </a:r>
            <a:r>
              <a:rPr dirty="0" sz="1000">
                <a:solidFill>
                  <a:srgbClr val="010202"/>
                </a:solidFill>
                <a:latin typeface="Times New Roman"/>
                <a:cs typeface="Times New Roman"/>
              </a:rPr>
              <a:t>i.e.,</a:t>
            </a:r>
            <a:r>
              <a:rPr dirty="0" sz="1000" spc="165">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63500" marR="55880">
              <a:lnSpc>
                <a:spcPct val="100000"/>
              </a:lnSpc>
              <a:spcBef>
                <a:spcPts val="370"/>
              </a:spcBef>
            </a:pPr>
            <a:r>
              <a:rPr dirty="0" sz="1000">
                <a:solidFill>
                  <a:srgbClr val="010202"/>
                </a:solidFill>
                <a:latin typeface="Times New Roman"/>
                <a:cs typeface="Times New Roman"/>
              </a:rPr>
              <a:t>dependent on the size of the system, it is necessary that the number of moles within the  </a:t>
            </a:r>
            <a:r>
              <a:rPr dirty="0" sz="1000" spc="-5">
                <a:solidFill>
                  <a:srgbClr val="010202"/>
                </a:solidFill>
                <a:latin typeface="Times New Roman"/>
                <a:cs typeface="Times New Roman"/>
              </a:rPr>
              <a:t>system be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specified.</a:t>
            </a:r>
            <a:endParaRPr sz="1000">
              <a:latin typeface="Times New Roman"/>
              <a:cs typeface="Times New Roman"/>
            </a:endParaRPr>
          </a:p>
          <a:p>
            <a:pPr algn="just" marL="63500" marR="57150" indent="127000">
              <a:lnSpc>
                <a:spcPct val="100000"/>
              </a:lnSpc>
            </a:pPr>
            <a:r>
              <a:rPr dirty="0" sz="1000" spc="-5">
                <a:solidFill>
                  <a:srgbClr val="010202"/>
                </a:solidFill>
                <a:latin typeface="Times New Roman"/>
                <a:cs typeface="Times New Roman"/>
              </a:rPr>
              <a:t>The Gibbs free </a:t>
            </a:r>
            <a:r>
              <a:rPr dirty="0" sz="1000" spc="-20">
                <a:solidFill>
                  <a:srgbClr val="010202"/>
                </a:solidFill>
                <a:latin typeface="Times New Roman"/>
                <a:cs typeface="Times New Roman"/>
              </a:rPr>
              <a:t>energy,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is thus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of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and the numbers of moles of all of  </a:t>
            </a:r>
            <a:r>
              <a:rPr dirty="0" sz="1000">
                <a:solidFill>
                  <a:srgbClr val="010202"/>
                </a:solidFill>
                <a:latin typeface="Times New Roman"/>
                <a:cs typeface="Times New Roman"/>
              </a:rPr>
              <a:t>the species present in the </a:t>
            </a:r>
            <a:r>
              <a:rPr dirty="0" sz="1000" spc="-5">
                <a:solidFill>
                  <a:srgbClr val="010202"/>
                </a:solidFill>
                <a:latin typeface="Times New Roman"/>
                <a:cs typeface="Times New Roman"/>
              </a:rPr>
              <a:t>system, </a:t>
            </a:r>
            <a:r>
              <a:rPr dirty="0" sz="1000">
                <a:solidFill>
                  <a:srgbClr val="010202"/>
                </a:solidFill>
                <a:latin typeface="Times New Roman"/>
                <a:cs typeface="Times New Roman"/>
              </a:rPr>
              <a:t>i.e.,</a:t>
            </a:r>
            <a:endParaRPr sz="1000">
              <a:latin typeface="Times New Roman"/>
              <a:cs typeface="Times New Roman"/>
            </a:endParaRPr>
          </a:p>
          <a:p>
            <a:pPr>
              <a:lnSpc>
                <a:spcPct val="100000"/>
              </a:lnSpc>
              <a:spcBef>
                <a:spcPts val="20"/>
              </a:spcBef>
            </a:pPr>
            <a:endParaRPr sz="1250">
              <a:latin typeface="Times New Roman"/>
              <a:cs typeface="Times New Roman"/>
            </a:endParaRPr>
          </a:p>
          <a:p>
            <a:pPr algn="r" marR="132715">
              <a:lnSpc>
                <a:spcPct val="100000"/>
              </a:lnSpc>
            </a:pPr>
            <a:r>
              <a:rPr dirty="0" sz="1000">
                <a:solidFill>
                  <a:srgbClr val="010202"/>
                </a:solidFill>
                <a:latin typeface="Times New Roman"/>
                <a:cs typeface="Times New Roman"/>
              </a:rPr>
              <a:t>(5.13)</a:t>
            </a:r>
            <a:endParaRPr sz="1000">
              <a:latin typeface="Times New Roman"/>
              <a:cs typeface="Times New Roman"/>
            </a:endParaRPr>
          </a:p>
        </p:txBody>
      </p:sp>
      <p:sp>
        <p:nvSpPr>
          <p:cNvPr id="4" name="object 4"/>
          <p:cNvSpPr txBox="1"/>
          <p:nvPr/>
        </p:nvSpPr>
        <p:spPr>
          <a:xfrm>
            <a:off x="419036" y="3023959"/>
            <a:ext cx="4648835" cy="577215"/>
          </a:xfrm>
          <a:prstGeom prst="rect">
            <a:avLst/>
          </a:prstGeom>
        </p:spPr>
        <p:txBody>
          <a:bodyPr wrap="square" lIns="0" tIns="59690" rIns="0" bIns="0" rtlCol="0" vert="horz">
            <a:spAutoFit/>
          </a:bodyPr>
          <a:lstStyle/>
          <a:p>
            <a:pPr marL="38100">
              <a:lnSpc>
                <a:spcPct val="100000"/>
              </a:lnSpc>
              <a:spcBef>
                <a:spcPts val="470"/>
              </a:spcBef>
            </a:pPr>
            <a:r>
              <a:rPr dirty="0" sz="1000">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10">
                <a:solidFill>
                  <a:srgbClr val="010202"/>
                </a:solidFill>
                <a:latin typeface="Times New Roman"/>
                <a:cs typeface="Times New Roman"/>
              </a:rPr>
              <a:t>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a:t>
            </a:r>
            <a:r>
              <a:rPr dirty="0" sz="1000" spc="114" i="1">
                <a:solidFill>
                  <a:srgbClr val="010202"/>
                </a:solidFill>
                <a:latin typeface="Times New Roman"/>
                <a:cs typeface="Times New Roman"/>
              </a:rPr>
              <a:t>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j</a:t>
            </a:r>
            <a:r>
              <a:rPr dirty="0" sz="1000" spc="-5" i="1">
                <a:solidFill>
                  <a:srgbClr val="010202"/>
                </a:solidFill>
                <a:latin typeface="Times New Roman"/>
                <a:cs typeface="Times New Roman"/>
              </a:rPr>
              <a:t>,</a:t>
            </a:r>
            <a:r>
              <a:rPr dirty="0" sz="1000" spc="110" i="1">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k</a:t>
            </a:r>
            <a:r>
              <a:rPr dirty="0" sz="1000" i="1">
                <a:solidFill>
                  <a:srgbClr val="010202"/>
                </a:solidFill>
                <a:latin typeface="Times New Roman"/>
                <a:cs typeface="Times New Roman"/>
              </a:rPr>
              <a:t>,</a:t>
            </a:r>
            <a:r>
              <a:rPr dirty="0" sz="1000" spc="110" i="1">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k</a:t>
            </a:r>
            <a:r>
              <a:rPr dirty="0" sz="1000" i="1">
                <a:solidFill>
                  <a:srgbClr val="010202"/>
                </a:solidFill>
                <a:latin typeface="Times New Roman"/>
                <a:cs typeface="Times New Roman"/>
              </a:rPr>
              <a:t>,…</a:t>
            </a:r>
            <a:r>
              <a:rPr dirty="0" sz="1000">
                <a:solidFill>
                  <a:srgbClr val="010202"/>
                </a:solidFill>
                <a:latin typeface="Times New Roman"/>
                <a:cs typeface="Times New Roman"/>
              </a:rPr>
              <a:t>are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numbers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moles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species</a:t>
            </a:r>
            <a:r>
              <a:rPr dirty="0" sz="1000" spc="114">
                <a:solidFill>
                  <a:srgbClr val="010202"/>
                </a:solidFill>
                <a:latin typeface="Times New Roman"/>
                <a:cs typeface="Times New Roman"/>
              </a:rPr>
              <a:t> </a:t>
            </a:r>
            <a:r>
              <a:rPr dirty="0" sz="1000" spc="-5" i="1">
                <a:solidFill>
                  <a:srgbClr val="010202"/>
                </a:solidFill>
                <a:latin typeface="Times New Roman"/>
                <a:cs typeface="Times New Roman"/>
              </a:rPr>
              <a:t>i,</a:t>
            </a:r>
            <a:r>
              <a:rPr dirty="0" sz="1000" spc="110" i="1">
                <a:solidFill>
                  <a:srgbClr val="010202"/>
                </a:solidFill>
                <a:latin typeface="Times New Roman"/>
                <a:cs typeface="Times New Roman"/>
              </a:rPr>
              <a:t> </a:t>
            </a:r>
            <a:r>
              <a:rPr dirty="0" sz="1000" spc="-5" i="1">
                <a:solidFill>
                  <a:srgbClr val="010202"/>
                </a:solidFill>
                <a:latin typeface="Times New Roman"/>
                <a:cs typeface="Times New Roman"/>
              </a:rPr>
              <a:t>j,</a:t>
            </a:r>
            <a:r>
              <a:rPr dirty="0" sz="1000" spc="110" i="1">
                <a:solidFill>
                  <a:srgbClr val="010202"/>
                </a:solidFill>
                <a:latin typeface="Times New Roman"/>
                <a:cs typeface="Times New Roman"/>
              </a:rPr>
              <a:t> </a:t>
            </a:r>
            <a:r>
              <a:rPr dirty="0" sz="1000" spc="-5" i="1">
                <a:solidFill>
                  <a:srgbClr val="010202"/>
                </a:solidFill>
                <a:latin typeface="Times New Roman"/>
                <a:cs typeface="Times New Roman"/>
              </a:rPr>
              <a:t>k,…</a:t>
            </a:r>
            <a:r>
              <a:rPr dirty="0" sz="1000" spc="-5">
                <a:solidFill>
                  <a:srgbClr val="010202"/>
                </a:solidFill>
                <a:latin typeface="Times New Roman"/>
                <a:cs typeface="Times New Roman"/>
              </a:rPr>
              <a:t>present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38100" marR="30480">
              <a:lnSpc>
                <a:spcPct val="100000"/>
              </a:lnSpc>
              <a:spcBef>
                <a:spcPts val="370"/>
              </a:spcBef>
            </a:pPr>
            <a:r>
              <a:rPr dirty="0" sz="1000" spc="-5">
                <a:solidFill>
                  <a:srgbClr val="010202"/>
                </a:solidFill>
                <a:latin typeface="Times New Roman"/>
                <a:cs typeface="Times New Roman"/>
              </a:rPr>
              <a:t>system and the state of the system is only fixed when all of the independent variables are  fixed. </a:t>
            </a:r>
            <a:r>
              <a:rPr dirty="0" sz="1000" spc="-10">
                <a:solidFill>
                  <a:srgbClr val="010202"/>
                </a:solidFill>
                <a:latin typeface="Times New Roman"/>
                <a:cs typeface="Times New Roman"/>
              </a:rPr>
              <a:t>Differentiation </a:t>
            </a:r>
            <a:r>
              <a:rPr dirty="0" sz="1000" spc="-5">
                <a:solidFill>
                  <a:srgbClr val="010202"/>
                </a:solidFill>
                <a:latin typeface="Times New Roman"/>
                <a:cs typeface="Times New Roman"/>
              </a:rPr>
              <a:t>of Eq. (5.13) gives</a:t>
            </a:r>
            <a:endParaRPr sz="1000">
              <a:latin typeface="Times New Roman"/>
              <a:cs typeface="Times New Roman"/>
            </a:endParaRPr>
          </a:p>
        </p:txBody>
      </p:sp>
      <p:sp>
        <p:nvSpPr>
          <p:cNvPr id="5" name="object 5"/>
          <p:cNvSpPr txBox="1"/>
          <p:nvPr/>
        </p:nvSpPr>
        <p:spPr>
          <a:xfrm>
            <a:off x="4622482" y="4036631"/>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(5.14)</a:t>
            </a:r>
            <a:endParaRPr sz="1000">
              <a:latin typeface="Times New Roman"/>
              <a:cs typeface="Times New Roman"/>
            </a:endParaRPr>
          </a:p>
        </p:txBody>
      </p:sp>
      <p:sp>
        <p:nvSpPr>
          <p:cNvPr id="6" name="object 6"/>
          <p:cNvSpPr txBox="1"/>
          <p:nvPr/>
        </p:nvSpPr>
        <p:spPr>
          <a:xfrm>
            <a:off x="444559" y="4778311"/>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If the numbers of moles of all of the individual species remain constant during the  process, Eq. (5.14) simplifies to Eq. (5.12),</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
        <p:nvSpPr>
          <p:cNvPr id="7" name="object 7"/>
          <p:cNvSpPr/>
          <p:nvPr/>
        </p:nvSpPr>
        <p:spPr>
          <a:xfrm>
            <a:off x="1798637" y="5283034"/>
            <a:ext cx="1457325" cy="142875"/>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444500" y="5628487"/>
            <a:ext cx="131318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which it is seen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9" name="object 9"/>
          <p:cNvSpPr/>
          <p:nvPr/>
        </p:nvSpPr>
        <p:spPr>
          <a:xfrm>
            <a:off x="1812925" y="5980912"/>
            <a:ext cx="1428750" cy="485775"/>
          </a:xfrm>
          <a:prstGeom prst="rect">
            <a:avLst/>
          </a:prstGeom>
          <a:blipFill>
            <a:blip r:embed="rId4" cstate="print"/>
            <a:stretch>
              <a:fillRect/>
            </a:stretch>
          </a:blipFill>
        </p:spPr>
        <p:txBody>
          <a:bodyPr wrap="square" lIns="0" tIns="0" rIns="0" bIns="0" rtlCol="0"/>
          <a:lstStyle/>
          <a:p/>
        </p:txBody>
      </p:sp>
      <p:sp>
        <p:nvSpPr>
          <p:cNvPr id="10" name="object 10"/>
          <p:cNvSpPr txBox="1"/>
          <p:nvPr/>
        </p:nvSpPr>
        <p:spPr>
          <a:xfrm>
            <a:off x="444500" y="666924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1" name="object 11"/>
          <p:cNvSpPr/>
          <p:nvPr/>
        </p:nvSpPr>
        <p:spPr>
          <a:xfrm>
            <a:off x="1874837" y="7021665"/>
            <a:ext cx="1304925" cy="485775"/>
          </a:xfrm>
          <a:prstGeom prst="rect">
            <a:avLst/>
          </a:prstGeom>
          <a:blipFill>
            <a:blip r:embed="rId5" cstate="print"/>
            <a:stretch>
              <a:fillRect/>
            </a:stretch>
          </a:blipFill>
        </p:spPr>
        <p:txBody>
          <a:bodyPr wrap="square" lIns="0" tIns="0" rIns="0" bIns="0" rtlCol="0"/>
          <a:lstStyle/>
          <a:p/>
        </p:txBody>
      </p:sp>
      <p:sp>
        <p:nvSpPr>
          <p:cNvPr id="12" name="object 12"/>
          <p:cNvSpPr/>
          <p:nvPr/>
        </p:nvSpPr>
        <p:spPr>
          <a:xfrm>
            <a:off x="895350" y="3753739"/>
            <a:ext cx="3383279" cy="799211"/>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86568" y="403097"/>
            <a:ext cx="1355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Auxiliary Functions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109</a:t>
            </a:r>
            <a:endParaRPr sz="1000">
              <a:latin typeface="Times New Roman"/>
              <a:cs typeface="Times New Roman"/>
            </a:endParaRPr>
          </a:p>
        </p:txBody>
      </p:sp>
      <p:sp>
        <p:nvSpPr>
          <p:cNvPr id="3" name="object 3"/>
          <p:cNvSpPr txBox="1"/>
          <p:nvPr/>
        </p:nvSpPr>
        <p:spPr>
          <a:xfrm>
            <a:off x="444500" y="665480"/>
            <a:ext cx="171196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Substitution into Eq. (5.14)</a:t>
            </a:r>
            <a:r>
              <a:rPr dirty="0" sz="1000" spc="-9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1350962" y="1017905"/>
            <a:ext cx="2362200" cy="3810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622482" y="113538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(5.15)</a:t>
            </a:r>
            <a:endParaRPr sz="1000">
              <a:latin typeface="Times New Roman"/>
              <a:cs typeface="Times New Roman"/>
            </a:endParaRPr>
          </a:p>
        </p:txBody>
      </p:sp>
      <p:sp>
        <p:nvSpPr>
          <p:cNvPr id="6" name="object 6"/>
          <p:cNvSpPr txBox="1"/>
          <p:nvPr/>
        </p:nvSpPr>
        <p:spPr>
          <a:xfrm>
            <a:off x="444563" y="1605279"/>
            <a:ext cx="335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a:t>
            </a:r>
            <a:endParaRPr sz="1000">
              <a:latin typeface="Times New Roman"/>
              <a:cs typeface="Times New Roman"/>
            </a:endParaRPr>
          </a:p>
        </p:txBody>
      </p:sp>
      <p:sp>
        <p:nvSpPr>
          <p:cNvPr id="7" name="object 7"/>
          <p:cNvSpPr/>
          <p:nvPr/>
        </p:nvSpPr>
        <p:spPr>
          <a:xfrm>
            <a:off x="1851025" y="1957704"/>
            <a:ext cx="1352550" cy="495300"/>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1865312" y="4526445"/>
            <a:ext cx="1323975" cy="485775"/>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380949" y="2655570"/>
            <a:ext cx="4726305" cy="2155190"/>
          </a:xfrm>
          <a:prstGeom prst="rect">
            <a:avLst/>
          </a:prstGeom>
        </p:spPr>
        <p:txBody>
          <a:bodyPr wrap="square" lIns="0" tIns="12700" rIns="0" bIns="0" rtlCol="0" vert="horz">
            <a:spAutoFit/>
          </a:bodyPr>
          <a:lstStyle/>
          <a:p>
            <a:pPr algn="just" marL="76200" marR="68580">
              <a:lnSpc>
                <a:spcPct val="100000"/>
              </a:lnSpc>
              <a:spcBef>
                <a:spcPts val="100"/>
              </a:spcBef>
            </a:pPr>
            <a:r>
              <a:rPr dirty="0" sz="1000">
                <a:solidFill>
                  <a:srgbClr val="010202"/>
                </a:solidFill>
                <a:latin typeface="Times New Roman"/>
                <a:cs typeface="Times New Roman"/>
              </a:rPr>
              <a:t>is the sum of </a:t>
            </a:r>
            <a:r>
              <a:rPr dirty="0" sz="1000" i="1">
                <a:solidFill>
                  <a:srgbClr val="010202"/>
                </a:solidFill>
                <a:latin typeface="Times New Roman"/>
                <a:cs typeface="Times New Roman"/>
              </a:rPr>
              <a:t>k </a:t>
            </a:r>
            <a:r>
              <a:rPr dirty="0" sz="1000">
                <a:solidFill>
                  <a:srgbClr val="010202"/>
                </a:solidFill>
                <a:latin typeface="Times New Roman"/>
                <a:cs typeface="Times New Roman"/>
              </a:rPr>
              <a:t>terms (one for each of the </a:t>
            </a:r>
            <a:r>
              <a:rPr dirty="0" sz="1000" i="1">
                <a:solidFill>
                  <a:srgbClr val="010202"/>
                </a:solidFill>
                <a:latin typeface="Times New Roman"/>
                <a:cs typeface="Times New Roman"/>
              </a:rPr>
              <a:t>k </a:t>
            </a:r>
            <a:r>
              <a:rPr dirty="0" sz="1000" spc="-5">
                <a:solidFill>
                  <a:srgbClr val="010202"/>
                </a:solidFill>
                <a:latin typeface="Times New Roman"/>
                <a:cs typeface="Times New Roman"/>
              </a:rPr>
              <a:t>species) each of which is determined by  </a:t>
            </a:r>
            <a:r>
              <a:rPr dirty="0" sz="1000">
                <a:solidFill>
                  <a:srgbClr val="010202"/>
                </a:solidFill>
                <a:latin typeface="Times New Roman"/>
                <a:cs typeface="Times New Roman"/>
              </a:rPr>
              <a:t>partial </a:t>
            </a:r>
            <a:r>
              <a:rPr dirty="0" sz="1000" spc="-5">
                <a:solidFill>
                  <a:srgbClr val="010202"/>
                </a:solidFill>
                <a:latin typeface="Times New Roman"/>
                <a:cs typeface="Times New Roman"/>
              </a:rPr>
              <a:t>differentiation </a:t>
            </a:r>
            <a:r>
              <a:rPr dirty="0" sz="1000">
                <a:solidFill>
                  <a:srgbClr val="010202"/>
                </a:solidFill>
                <a:latin typeface="Times New Roman"/>
                <a:cs typeface="Times New Roman"/>
              </a:rPr>
              <a:t>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with respect to the number of moles of the </a:t>
            </a:r>
            <a:r>
              <a:rPr dirty="0" sz="1000" i="1">
                <a:solidFill>
                  <a:srgbClr val="010202"/>
                </a:solidFill>
                <a:latin typeface="Times New Roman"/>
                <a:cs typeface="Times New Roman"/>
              </a:rPr>
              <a:t>i</a:t>
            </a:r>
            <a:r>
              <a:rPr dirty="0" sz="1000">
                <a:solidFill>
                  <a:srgbClr val="010202"/>
                </a:solidFill>
                <a:latin typeface="Times New Roman"/>
                <a:cs typeface="Times New Roman"/>
              </a:rPr>
              <a:t>th species </a:t>
            </a:r>
            <a:r>
              <a:rPr dirty="0" sz="1000" spc="-5">
                <a:solidFill>
                  <a:srgbClr val="010202"/>
                </a:solidFill>
                <a:latin typeface="Times New Roman"/>
                <a:cs typeface="Times New Roman"/>
              </a:rPr>
              <a:t>at  </a:t>
            </a:r>
            <a:r>
              <a:rPr dirty="0" sz="1000">
                <a:solidFill>
                  <a:srgbClr val="010202"/>
                </a:solidFill>
                <a:latin typeface="Times New Roman"/>
                <a:cs typeface="Times New Roman"/>
              </a:rPr>
              <a:t>constant</a:t>
            </a:r>
            <a:r>
              <a:rPr dirty="0" sz="1000" spc="120">
                <a:solidFill>
                  <a:srgbClr val="010202"/>
                </a:solidFill>
                <a:latin typeface="Times New Roman"/>
                <a:cs typeface="Times New Roman"/>
              </a:rPr>
              <a:t> </a:t>
            </a:r>
            <a:r>
              <a:rPr dirty="0" sz="1000" spc="-40" i="1">
                <a:solidFill>
                  <a:srgbClr val="010202"/>
                </a:solidFill>
                <a:latin typeface="Times New Roman"/>
                <a:cs typeface="Times New Roman"/>
              </a:rPr>
              <a:t>T,</a:t>
            </a:r>
            <a:r>
              <a:rPr dirty="0" sz="1000" spc="125" i="1">
                <a:solidFill>
                  <a:srgbClr val="010202"/>
                </a:solidFill>
                <a:latin typeface="Times New Roman"/>
                <a:cs typeface="Times New Roman"/>
              </a:rPr>
              <a:t> </a:t>
            </a:r>
            <a:r>
              <a:rPr dirty="0" sz="1000" spc="-65" i="1">
                <a:solidFill>
                  <a:srgbClr val="010202"/>
                </a:solidFill>
                <a:latin typeface="Times New Roman"/>
                <a:cs typeface="Times New Roman"/>
              </a:rPr>
              <a:t>P,</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30">
                <a:solidFill>
                  <a:srgbClr val="010202"/>
                </a:solidFill>
                <a:latin typeface="Times New Roman"/>
                <a:cs typeface="Times New Roman"/>
              </a:rPr>
              <a:t>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j</a:t>
            </a:r>
            <a:r>
              <a:rPr dirty="0" sz="1000" spc="-5" i="1">
                <a:solidFill>
                  <a:srgbClr val="010202"/>
                </a:solidFill>
                <a:latin typeface="Times New Roman"/>
                <a:cs typeface="Times New Roman"/>
              </a:rPr>
              <a:t>,</a:t>
            </a:r>
            <a:r>
              <a:rPr dirty="0" sz="1000" spc="125" i="1">
                <a:solidFill>
                  <a:srgbClr val="010202"/>
                </a:solidFill>
                <a:latin typeface="Times New Roman"/>
                <a:cs typeface="Times New Roman"/>
              </a:rPr>
              <a:t> </a:t>
            </a:r>
            <a:r>
              <a:rPr dirty="0" sz="1000">
                <a:solidFill>
                  <a:srgbClr val="010202"/>
                </a:solidFill>
                <a:latin typeface="Times New Roman"/>
                <a:cs typeface="Times New Roman"/>
              </a:rPr>
              <a:t>where</a:t>
            </a:r>
            <a:r>
              <a:rPr dirty="0" sz="1000" spc="125">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j</a:t>
            </a:r>
            <a:r>
              <a:rPr dirty="0" baseline="-33333" sz="1125" spc="7" i="1">
                <a:solidFill>
                  <a:srgbClr val="010202"/>
                </a:solidFill>
                <a:latin typeface="Times New Roman"/>
                <a:cs typeface="Times New Roman"/>
              </a:rPr>
              <a:t> </a:t>
            </a:r>
            <a:r>
              <a:rPr dirty="0" sz="1000">
                <a:solidFill>
                  <a:srgbClr val="010202"/>
                </a:solidFill>
                <a:latin typeface="Times New Roman"/>
                <a:cs typeface="Times New Roman"/>
              </a:rPr>
              <a:t>represents</a:t>
            </a:r>
            <a:r>
              <a:rPr dirty="0" sz="1000" spc="1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25">
                <a:solidFill>
                  <a:srgbClr val="010202"/>
                </a:solidFill>
                <a:latin typeface="Times New Roman"/>
                <a:cs typeface="Times New Roman"/>
              </a:rPr>
              <a:t> </a:t>
            </a:r>
            <a:r>
              <a:rPr dirty="0" sz="1000">
                <a:solidFill>
                  <a:srgbClr val="010202"/>
                </a:solidFill>
                <a:latin typeface="Times New Roman"/>
                <a:cs typeface="Times New Roman"/>
              </a:rPr>
              <a:t>numbers</a:t>
            </a:r>
            <a:r>
              <a:rPr dirty="0" sz="1000" spc="125">
                <a:solidFill>
                  <a:srgbClr val="010202"/>
                </a:solidFill>
                <a:latin typeface="Times New Roman"/>
                <a:cs typeface="Times New Roman"/>
              </a:rPr>
              <a:t> </a:t>
            </a:r>
            <a:r>
              <a:rPr dirty="0" sz="1000">
                <a:solidFill>
                  <a:srgbClr val="010202"/>
                </a:solidFill>
                <a:latin typeface="Times New Roman"/>
                <a:cs typeface="Times New Roman"/>
              </a:rPr>
              <a:t>of</a:t>
            </a:r>
            <a:r>
              <a:rPr dirty="0" sz="1000" spc="130">
                <a:solidFill>
                  <a:srgbClr val="010202"/>
                </a:solidFill>
                <a:latin typeface="Times New Roman"/>
                <a:cs typeface="Times New Roman"/>
              </a:rPr>
              <a:t> </a:t>
            </a:r>
            <a:r>
              <a:rPr dirty="0" sz="1000">
                <a:solidFill>
                  <a:srgbClr val="010202"/>
                </a:solidFill>
                <a:latin typeface="Times New Roman"/>
                <a:cs typeface="Times New Roman"/>
              </a:rPr>
              <a:t>moles</a:t>
            </a:r>
            <a:r>
              <a:rPr dirty="0" sz="1000" spc="125">
                <a:solidFill>
                  <a:srgbClr val="010202"/>
                </a:solidFill>
                <a:latin typeface="Times New Roman"/>
                <a:cs typeface="Times New Roman"/>
              </a:rPr>
              <a:t> </a:t>
            </a:r>
            <a:r>
              <a:rPr dirty="0" sz="1000">
                <a:solidFill>
                  <a:srgbClr val="010202"/>
                </a:solidFill>
                <a:latin typeface="Times New Roman"/>
                <a:cs typeface="Times New Roman"/>
              </a:rPr>
              <a:t>of</a:t>
            </a:r>
            <a:r>
              <a:rPr dirty="0" sz="1000" spc="125">
                <a:solidFill>
                  <a:srgbClr val="010202"/>
                </a:solidFill>
                <a:latin typeface="Times New Roman"/>
                <a:cs typeface="Times New Roman"/>
              </a:rPr>
              <a:t> </a:t>
            </a:r>
            <a:r>
              <a:rPr dirty="0" sz="1000">
                <a:solidFill>
                  <a:srgbClr val="010202"/>
                </a:solidFill>
                <a:latin typeface="Times New Roman"/>
                <a:cs typeface="Times New Roman"/>
              </a:rPr>
              <a:t>every</a:t>
            </a:r>
            <a:r>
              <a:rPr dirty="0" sz="1000" spc="130">
                <a:solidFill>
                  <a:srgbClr val="010202"/>
                </a:solidFill>
                <a:latin typeface="Times New Roman"/>
                <a:cs typeface="Times New Roman"/>
              </a:rPr>
              <a:t> </a:t>
            </a:r>
            <a:r>
              <a:rPr dirty="0" sz="1000">
                <a:solidFill>
                  <a:srgbClr val="010202"/>
                </a:solidFill>
                <a:latin typeface="Times New Roman"/>
                <a:cs typeface="Times New Roman"/>
              </a:rPr>
              <a:t>species</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other</a:t>
            </a:r>
            <a:endParaRPr sz="1000">
              <a:latin typeface="Times New Roman"/>
              <a:cs typeface="Times New Roman"/>
            </a:endParaRPr>
          </a:p>
          <a:p>
            <a:pPr algn="just" marL="76200">
              <a:lnSpc>
                <a:spcPct val="100000"/>
              </a:lnSpc>
              <a:spcBef>
                <a:spcPts val="370"/>
              </a:spcBef>
            </a:pPr>
            <a:r>
              <a:rPr dirty="0" sz="1000">
                <a:solidFill>
                  <a:srgbClr val="010202"/>
                </a:solidFill>
                <a:latin typeface="Times New Roman"/>
                <a:cs typeface="Times New Roman"/>
              </a:rPr>
              <a:t>than the ith</a:t>
            </a:r>
            <a:r>
              <a:rPr dirty="0" sz="1000" spc="-5">
                <a:solidFill>
                  <a:srgbClr val="010202"/>
                </a:solidFill>
                <a:latin typeface="Times New Roman"/>
                <a:cs typeface="Times New Roman"/>
              </a:rPr>
              <a:t> </a:t>
            </a:r>
            <a:r>
              <a:rPr dirty="0" sz="1000">
                <a:solidFill>
                  <a:srgbClr val="010202"/>
                </a:solidFill>
                <a:latin typeface="Times New Roman"/>
                <a:cs typeface="Times New Roman"/>
              </a:rPr>
              <a:t>species.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377315">
              <a:lnSpc>
                <a:spcPct val="100000"/>
              </a:lnSpc>
            </a:pPr>
            <a:r>
              <a:rPr dirty="0" sz="1000" b="1">
                <a:solidFill>
                  <a:srgbClr val="010202"/>
                </a:solidFill>
                <a:latin typeface="Times New Roman"/>
                <a:cs typeface="Times New Roman"/>
              </a:rPr>
              <a:t>5.7 THE CHEMICAL</a:t>
            </a:r>
            <a:r>
              <a:rPr dirty="0" sz="1000" spc="-70" b="1">
                <a:solidFill>
                  <a:srgbClr val="010202"/>
                </a:solidFill>
                <a:latin typeface="Times New Roman"/>
                <a:cs typeface="Times New Roman"/>
              </a:rPr>
              <a:t> </a:t>
            </a:r>
            <a:r>
              <a:rPr dirty="0" sz="1000" b="1">
                <a:solidFill>
                  <a:srgbClr val="010202"/>
                </a:solidFill>
                <a:latin typeface="Times New Roman"/>
                <a:cs typeface="Times New Roman"/>
              </a:rPr>
              <a:t>POTENTIAL</a:t>
            </a:r>
            <a:endParaRPr sz="1000">
              <a:latin typeface="Times New Roman"/>
              <a:cs typeface="Times New Roman"/>
            </a:endParaRPr>
          </a:p>
          <a:p>
            <a:pPr algn="just" marL="76200" marR="69215" indent="-635">
              <a:lnSpc>
                <a:spcPct val="131000"/>
              </a:lnSpc>
              <a:spcBef>
                <a:spcPts val="850"/>
              </a:spcBef>
            </a:pPr>
            <a:r>
              <a:rPr dirty="0" sz="1000">
                <a:solidFill>
                  <a:srgbClr val="010202"/>
                </a:solidFill>
                <a:latin typeface="Times New Roman"/>
                <a:cs typeface="Times New Roman"/>
              </a:rPr>
              <a:t>The term (6</a:t>
            </a:r>
            <a:r>
              <a:rPr dirty="0" sz="1000" i="1">
                <a:solidFill>
                  <a:srgbClr val="010202"/>
                </a:solidFill>
                <a:latin typeface="Times New Roman"/>
                <a:cs typeface="Times New Roman"/>
              </a:rPr>
              <a:t>G</a:t>
            </a:r>
            <a:r>
              <a:rPr dirty="0" sz="1000">
                <a:solidFill>
                  <a:srgbClr val="010202"/>
                </a:solidFill>
                <a:latin typeface="Times New Roman"/>
                <a:cs typeface="Times New Roman"/>
              </a:rPr>
              <a:t>/6</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i</a:t>
            </a:r>
            <a:r>
              <a:rPr dirty="0" sz="1000">
                <a:solidFill>
                  <a:srgbClr val="010202"/>
                </a:solidFill>
                <a:latin typeface="Times New Roman"/>
                <a:cs typeface="Times New Roman"/>
              </a:rPr>
              <a:t>)</a:t>
            </a:r>
            <a:r>
              <a:rPr dirty="0" baseline="-33333" sz="1125" i="1">
                <a:solidFill>
                  <a:srgbClr val="010202"/>
                </a:solidFill>
                <a:latin typeface="Times New Roman"/>
                <a:cs typeface="Times New Roman"/>
              </a:rPr>
              <a:t>T,p,nj,…. </a:t>
            </a:r>
            <a:r>
              <a:rPr dirty="0" sz="1000">
                <a:solidFill>
                  <a:srgbClr val="010202"/>
                </a:solidFill>
                <a:latin typeface="Times New Roman"/>
                <a:cs typeface="Times New Roman"/>
              </a:rPr>
              <a:t>is called </a:t>
            </a:r>
            <a:r>
              <a:rPr dirty="0" sz="1000" i="1">
                <a:solidFill>
                  <a:srgbClr val="010202"/>
                </a:solidFill>
                <a:latin typeface="Times New Roman"/>
                <a:cs typeface="Times New Roman"/>
              </a:rPr>
              <a:t>the chemical potential of the species i </a:t>
            </a:r>
            <a:r>
              <a:rPr dirty="0" sz="1000">
                <a:solidFill>
                  <a:srgbClr val="010202"/>
                </a:solidFill>
                <a:latin typeface="Times New Roman"/>
                <a:cs typeface="Times New Roman"/>
              </a:rPr>
              <a:t>and is  designated as </a:t>
            </a:r>
            <a:r>
              <a:rPr dirty="0" sz="1000" spc="-10">
                <a:solidFill>
                  <a:srgbClr val="010202"/>
                </a:solidFill>
                <a:latin typeface="Times New Roman"/>
                <a:cs typeface="Times New Roman"/>
              </a:rPr>
              <a:t>µ</a:t>
            </a:r>
            <a:r>
              <a:rPr dirty="0" baseline="-33333" sz="1125" spc="-15" i="1">
                <a:solidFill>
                  <a:srgbClr val="010202"/>
                </a:solidFill>
                <a:latin typeface="Times New Roman"/>
                <a:cs typeface="Times New Roman"/>
              </a:rPr>
              <a:t>i</a:t>
            </a:r>
            <a:r>
              <a:rPr dirty="0" sz="1000" spc="-10" i="1">
                <a:solidFill>
                  <a:srgbClr val="010202"/>
                </a:solidFill>
                <a:latin typeface="Times New Roman"/>
                <a:cs typeface="Times New Roman"/>
              </a:rPr>
              <a:t>, </a:t>
            </a:r>
            <a:r>
              <a:rPr dirty="0" sz="1000">
                <a:solidFill>
                  <a:srgbClr val="010202"/>
                </a:solidFill>
                <a:latin typeface="Times New Roman"/>
                <a:cs typeface="Times New Roman"/>
              </a:rPr>
              <a:t>i.e.,</a:t>
            </a:r>
            <a:endParaRPr sz="1000">
              <a:latin typeface="Times New Roman"/>
              <a:cs typeface="Times New Roman"/>
            </a:endParaRPr>
          </a:p>
          <a:p>
            <a:pPr>
              <a:lnSpc>
                <a:spcPct val="100000"/>
              </a:lnSpc>
            </a:pPr>
            <a:endParaRPr sz="1500">
              <a:latin typeface="Times New Roman"/>
              <a:cs typeface="Times New Roman"/>
            </a:endParaRPr>
          </a:p>
          <a:p>
            <a:pPr algn="r" marR="123825">
              <a:lnSpc>
                <a:spcPct val="100000"/>
              </a:lnSpc>
              <a:spcBef>
                <a:spcPts val="1060"/>
              </a:spcBef>
            </a:pPr>
            <a:r>
              <a:rPr dirty="0" sz="1000">
                <a:solidFill>
                  <a:srgbClr val="010202"/>
                </a:solidFill>
                <a:latin typeface="Times New Roman"/>
                <a:cs typeface="Times New Roman"/>
              </a:rPr>
              <a:t>(5.16)</a:t>
            </a:r>
            <a:endParaRPr sz="1000">
              <a:latin typeface="Times New Roman"/>
              <a:cs typeface="Times New Roman"/>
            </a:endParaRPr>
          </a:p>
        </p:txBody>
      </p:sp>
      <p:sp>
        <p:nvSpPr>
          <p:cNvPr id="10" name="object 10"/>
          <p:cNvSpPr/>
          <p:nvPr/>
        </p:nvSpPr>
        <p:spPr>
          <a:xfrm>
            <a:off x="1641475" y="6575894"/>
            <a:ext cx="1781175" cy="36195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393725" y="5214785"/>
            <a:ext cx="4700270" cy="2583815"/>
          </a:xfrm>
          <a:prstGeom prst="rect">
            <a:avLst/>
          </a:prstGeom>
        </p:spPr>
        <p:txBody>
          <a:bodyPr wrap="square" lIns="0" tIns="12700" rIns="0" bIns="0" rtlCol="0" vert="horz">
            <a:spAutoFit/>
          </a:bodyPr>
          <a:lstStyle/>
          <a:p>
            <a:pPr algn="just" marL="63500">
              <a:lnSpc>
                <a:spcPct val="100000"/>
              </a:lnSpc>
              <a:spcBef>
                <a:spcPts val="100"/>
              </a:spcBef>
            </a:pPr>
            <a:r>
              <a:rPr dirty="0" sz="1000">
                <a:solidFill>
                  <a:srgbClr val="010202"/>
                </a:solidFill>
                <a:latin typeface="Times New Roman"/>
                <a:cs typeface="Times New Roman"/>
              </a:rPr>
              <a:t>The chemical potential of </a:t>
            </a:r>
            <a:r>
              <a:rPr dirty="0" sz="1000" i="1">
                <a:solidFill>
                  <a:srgbClr val="010202"/>
                </a:solidFill>
                <a:latin typeface="Times New Roman"/>
                <a:cs typeface="Times New Roman"/>
              </a:rPr>
              <a:t>i </a:t>
            </a:r>
            <a:r>
              <a:rPr dirty="0" sz="1000">
                <a:solidFill>
                  <a:srgbClr val="010202"/>
                </a:solidFill>
                <a:latin typeface="Times New Roman"/>
                <a:cs typeface="Times New Roman"/>
              </a:rPr>
              <a:t>in a homogeneous phase is thus the rate of increase of </a:t>
            </a:r>
            <a:r>
              <a:rPr dirty="0" sz="1000" spc="-5" i="1">
                <a:solidFill>
                  <a:srgbClr val="010202"/>
                </a:solidFill>
                <a:latin typeface="Times New Roman"/>
                <a:cs typeface="Times New Roman"/>
              </a:rPr>
              <a:t>G </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with</a:t>
            </a:r>
            <a:endParaRPr sz="1000">
              <a:latin typeface="Times New Roman"/>
              <a:cs typeface="Times New Roman"/>
            </a:endParaRPr>
          </a:p>
          <a:p>
            <a:pPr algn="just" marL="63500">
              <a:lnSpc>
                <a:spcPct val="100000"/>
              </a:lnSpc>
            </a:pP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i  </a:t>
            </a:r>
            <a:r>
              <a:rPr dirty="0" sz="1000">
                <a:solidFill>
                  <a:srgbClr val="010202"/>
                </a:solidFill>
                <a:latin typeface="Times New Roman"/>
                <a:cs typeface="Times New Roman"/>
              </a:rPr>
              <a:t>when  the  species  </a:t>
            </a:r>
            <a:r>
              <a:rPr dirty="0" sz="1000" i="1">
                <a:solidFill>
                  <a:srgbClr val="010202"/>
                </a:solidFill>
                <a:latin typeface="Times New Roman"/>
                <a:cs typeface="Times New Roman"/>
              </a:rPr>
              <a:t>i  </a:t>
            </a:r>
            <a:r>
              <a:rPr dirty="0" sz="1000">
                <a:solidFill>
                  <a:srgbClr val="010202"/>
                </a:solidFill>
                <a:latin typeface="Times New Roman"/>
                <a:cs typeface="Times New Roman"/>
              </a:rPr>
              <a:t>is  added  to  the  system  at  constant  temperature,  pressure,</a:t>
            </a:r>
            <a:r>
              <a:rPr dirty="0" sz="1000" spc="6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algn="just" marL="63500" marR="55880">
              <a:lnSpc>
                <a:spcPct val="100000"/>
              </a:lnSpc>
              <a:spcBef>
                <a:spcPts val="370"/>
              </a:spcBef>
            </a:pPr>
            <a:r>
              <a:rPr dirty="0" sz="1000">
                <a:solidFill>
                  <a:srgbClr val="010202"/>
                </a:solidFill>
                <a:latin typeface="Times New Roman"/>
                <a:cs typeface="Times New Roman"/>
              </a:rPr>
              <a:t>numbers of moles of all of the other species. </a:t>
            </a:r>
            <a:r>
              <a:rPr dirty="0" sz="1000" spc="-5">
                <a:solidFill>
                  <a:srgbClr val="010202"/>
                </a:solidFill>
                <a:latin typeface="Times New Roman"/>
                <a:cs typeface="Times New Roman"/>
              </a:rPr>
              <a:t>Alternatively, </a:t>
            </a:r>
            <a:r>
              <a:rPr dirty="0" sz="1000">
                <a:solidFill>
                  <a:srgbClr val="010202"/>
                </a:solidFill>
                <a:latin typeface="Times New Roman"/>
                <a:cs typeface="Times New Roman"/>
              </a:rPr>
              <a:t>if the system is </a:t>
            </a:r>
            <a:r>
              <a:rPr dirty="0" sz="1000" spc="-5">
                <a:solidFill>
                  <a:srgbClr val="010202"/>
                </a:solidFill>
                <a:latin typeface="Times New Roman"/>
                <a:cs typeface="Times New Roman"/>
              </a:rPr>
              <a:t>large enough  </a:t>
            </a:r>
            <a:r>
              <a:rPr dirty="0" sz="1000">
                <a:solidFill>
                  <a:srgbClr val="010202"/>
                </a:solidFill>
                <a:latin typeface="Times New Roman"/>
                <a:cs typeface="Times New Roman"/>
              </a:rPr>
              <a:t>that the addition of 1 mole of </a:t>
            </a:r>
            <a:r>
              <a:rPr dirty="0" sz="1000" i="1">
                <a:solidFill>
                  <a:srgbClr val="010202"/>
                </a:solidFill>
                <a:latin typeface="Times New Roman"/>
                <a:cs typeface="Times New Roman"/>
              </a:rPr>
              <a:t>i, </a:t>
            </a:r>
            <a:r>
              <a:rPr dirty="0" sz="1000">
                <a:solidFill>
                  <a:srgbClr val="010202"/>
                </a:solidFill>
                <a:latin typeface="Times New Roman"/>
                <a:cs typeface="Times New Roman"/>
              </a:rPr>
              <a:t>at constant temperature and pressure, does </a:t>
            </a:r>
            <a:r>
              <a:rPr dirty="0" sz="1000" spc="-5">
                <a:solidFill>
                  <a:srgbClr val="010202"/>
                </a:solidFill>
                <a:latin typeface="Times New Roman"/>
                <a:cs typeface="Times New Roman"/>
              </a:rPr>
              <a:t>not  </a:t>
            </a:r>
            <a:r>
              <a:rPr dirty="0" sz="1000">
                <a:solidFill>
                  <a:srgbClr val="010202"/>
                </a:solidFill>
                <a:latin typeface="Times New Roman"/>
                <a:cs typeface="Times New Roman"/>
              </a:rPr>
              <a:t>measurably</a:t>
            </a:r>
            <a:r>
              <a:rPr dirty="0" sz="1000" spc="114">
                <a:solidFill>
                  <a:srgbClr val="010202"/>
                </a:solidFill>
                <a:latin typeface="Times New Roman"/>
                <a:cs typeface="Times New Roman"/>
              </a:rPr>
              <a:t> </a:t>
            </a:r>
            <a:r>
              <a:rPr dirty="0" sz="1000">
                <a:solidFill>
                  <a:srgbClr val="010202"/>
                </a:solidFill>
                <a:latin typeface="Times New Roman"/>
                <a:cs typeface="Times New Roman"/>
              </a:rPr>
              <a:t>change</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120">
                <a:solidFill>
                  <a:srgbClr val="010202"/>
                </a:solidFill>
                <a:latin typeface="Times New Roman"/>
                <a:cs typeface="Times New Roman"/>
              </a:rPr>
              <a:t> </a:t>
            </a:r>
            <a:r>
              <a:rPr dirty="0" sz="1000">
                <a:solidFill>
                  <a:srgbClr val="010202"/>
                </a:solidFill>
                <a:latin typeface="Times New Roman"/>
                <a:cs typeface="Times New Roman"/>
              </a:rPr>
              <a:t>of</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then</a:t>
            </a:r>
            <a:r>
              <a:rPr dirty="0" sz="1000" spc="120">
                <a:solidFill>
                  <a:srgbClr val="010202"/>
                </a:solidFill>
                <a:latin typeface="Times New Roman"/>
                <a:cs typeface="Times New Roman"/>
              </a:rPr>
              <a:t> </a:t>
            </a:r>
            <a:r>
              <a:rPr dirty="0" sz="1000" spc="-10">
                <a:solidFill>
                  <a:srgbClr val="010202"/>
                </a:solidFill>
                <a:latin typeface="Times New Roman"/>
                <a:cs typeface="Times New Roman"/>
              </a:rPr>
              <a:t>µ</a:t>
            </a:r>
            <a:r>
              <a:rPr dirty="0" baseline="-33333" sz="1125" spc="-15" i="1">
                <a:solidFill>
                  <a:srgbClr val="010202"/>
                </a:solidFill>
                <a:latin typeface="Times New Roman"/>
                <a:cs typeface="Times New Roman"/>
              </a:rPr>
              <a:t>i </a:t>
            </a:r>
            <a:r>
              <a:rPr dirty="0" baseline="-33333" sz="1125"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20">
                <a:solidFill>
                  <a:srgbClr val="010202"/>
                </a:solidFill>
                <a:latin typeface="Times New Roman"/>
                <a:cs typeface="Times New Roman"/>
              </a:rPr>
              <a:t> </a:t>
            </a:r>
            <a:r>
              <a:rPr dirty="0" sz="1000">
                <a:solidFill>
                  <a:srgbClr val="010202"/>
                </a:solidFill>
                <a:latin typeface="Times New Roman"/>
                <a:cs typeface="Times New Roman"/>
              </a:rPr>
              <a:t>increase</a:t>
            </a:r>
            <a:r>
              <a:rPr dirty="0" sz="1000" spc="114">
                <a:solidFill>
                  <a:srgbClr val="010202"/>
                </a:solidFill>
                <a:latin typeface="Times New Roman"/>
                <a:cs typeface="Times New Roman"/>
              </a:rPr>
              <a:t> </a:t>
            </a:r>
            <a:r>
              <a:rPr dirty="0" sz="1000">
                <a:solidFill>
                  <a:srgbClr val="010202"/>
                </a:solidFill>
                <a:latin typeface="Times New Roman"/>
                <a:cs typeface="Times New Roman"/>
              </a:rPr>
              <a:t>in</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20">
                <a:solidFill>
                  <a:srgbClr val="010202"/>
                </a:solidFill>
                <a:latin typeface="Times New Roman"/>
                <a:cs typeface="Times New Roman"/>
              </a:rPr>
              <a:t> </a:t>
            </a:r>
            <a:r>
              <a:rPr dirty="0" sz="1000">
                <a:solidFill>
                  <a:srgbClr val="010202"/>
                </a:solidFill>
                <a:latin typeface="Times New Roman"/>
                <a:cs typeface="Times New Roman"/>
              </a:rPr>
              <a:t>Gibbs</a:t>
            </a:r>
            <a:endParaRPr sz="1000">
              <a:latin typeface="Times New Roman"/>
              <a:cs typeface="Times New Roman"/>
            </a:endParaRPr>
          </a:p>
          <a:p>
            <a:pPr algn="just" marL="63500">
              <a:lnSpc>
                <a:spcPct val="100000"/>
              </a:lnSpc>
              <a:spcBef>
                <a:spcPts val="370"/>
              </a:spcBef>
            </a:pPr>
            <a:r>
              <a:rPr dirty="0" sz="1000">
                <a:solidFill>
                  <a:srgbClr val="010202"/>
                </a:solidFill>
                <a:latin typeface="Times New Roman"/>
                <a:cs typeface="Times New Roman"/>
              </a:rPr>
              <a:t>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caused by the</a:t>
            </a:r>
            <a:r>
              <a:rPr dirty="0" sz="1000" spc="-5">
                <a:solidFill>
                  <a:srgbClr val="010202"/>
                </a:solidFill>
                <a:latin typeface="Times New Roman"/>
                <a:cs typeface="Times New Roman"/>
              </a:rPr>
              <a:t> </a:t>
            </a:r>
            <a:r>
              <a:rPr dirty="0" sz="1000">
                <a:solidFill>
                  <a:srgbClr val="010202"/>
                </a:solidFill>
                <a:latin typeface="Times New Roman"/>
                <a:cs typeface="Times New Roman"/>
              </a:rPr>
              <a:t>addition.</a:t>
            </a:r>
            <a:endParaRPr sz="1000">
              <a:latin typeface="Times New Roman"/>
              <a:cs typeface="Times New Roman"/>
            </a:endParaRPr>
          </a:p>
          <a:p>
            <a:pPr algn="just" marL="190500">
              <a:lnSpc>
                <a:spcPct val="100000"/>
              </a:lnSpc>
            </a:pPr>
            <a:r>
              <a:rPr dirty="0" sz="1000">
                <a:solidFill>
                  <a:srgbClr val="010202"/>
                </a:solidFill>
                <a:latin typeface="Times New Roman"/>
                <a:cs typeface="Times New Roman"/>
              </a:rPr>
              <a:t>Eq. (5.15) can thus be written</a:t>
            </a:r>
            <a:r>
              <a:rPr dirty="0" sz="1000" spc="-1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900">
              <a:latin typeface="Times New Roman"/>
              <a:cs typeface="Times New Roman"/>
            </a:endParaRPr>
          </a:p>
          <a:p>
            <a:pPr algn="r" marR="99695">
              <a:lnSpc>
                <a:spcPct val="100000"/>
              </a:lnSpc>
            </a:pPr>
            <a:r>
              <a:rPr dirty="0" sz="1000">
                <a:solidFill>
                  <a:srgbClr val="010202"/>
                </a:solidFill>
                <a:latin typeface="Times New Roman"/>
                <a:cs typeface="Times New Roman"/>
              </a:rPr>
              <a:t>(5.17)</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200">
              <a:latin typeface="Times New Roman"/>
              <a:cs typeface="Times New Roman"/>
            </a:endParaRPr>
          </a:p>
          <a:p>
            <a:pPr algn="just" marL="63500" marR="55880" indent="-635">
              <a:lnSpc>
                <a:spcPct val="100000"/>
              </a:lnSpc>
            </a:pPr>
            <a:r>
              <a:rPr dirty="0" sz="1000">
                <a:solidFill>
                  <a:srgbClr val="010202"/>
                </a:solidFill>
                <a:latin typeface="Times New Roman"/>
                <a:cs typeface="Times New Roman"/>
              </a:rPr>
              <a:t>in which from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is expressed as a function of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and composition. Eq. (5.17) can thus  be applied to open systems which exchange matter as well as heat with </a:t>
            </a:r>
            <a:r>
              <a:rPr dirty="0" sz="1000" spc="-5">
                <a:solidFill>
                  <a:srgbClr val="010202"/>
                </a:solidFill>
                <a:latin typeface="Times New Roman"/>
                <a:cs typeface="Times New Roman"/>
              </a:rPr>
              <a:t>their  </a:t>
            </a:r>
            <a:r>
              <a:rPr dirty="0" sz="1000">
                <a:solidFill>
                  <a:srgbClr val="010202"/>
                </a:solidFill>
                <a:latin typeface="Times New Roman"/>
                <a:cs typeface="Times New Roman"/>
              </a:rPr>
              <a:t>surroundings, and to closed systems which </a:t>
            </a:r>
            <a:r>
              <a:rPr dirty="0" sz="1000" spc="-5">
                <a:solidFill>
                  <a:srgbClr val="010202"/>
                </a:solidFill>
                <a:latin typeface="Times New Roman"/>
                <a:cs typeface="Times New Roman"/>
              </a:rPr>
              <a:t>undergo </a:t>
            </a:r>
            <a:r>
              <a:rPr dirty="0" sz="1000">
                <a:solidFill>
                  <a:srgbClr val="010202"/>
                </a:solidFill>
                <a:latin typeface="Times New Roman"/>
                <a:cs typeface="Times New Roman"/>
              </a:rPr>
              <a:t>changes in composition caused by  chemical</a:t>
            </a:r>
            <a:r>
              <a:rPr dirty="0" sz="1000" spc="-5">
                <a:solidFill>
                  <a:srgbClr val="010202"/>
                </a:solidFill>
                <a:latin typeface="Times New Roman"/>
                <a:cs typeface="Times New Roman"/>
              </a:rPr>
              <a:t> </a:t>
            </a:r>
            <a:r>
              <a:rPr dirty="0" sz="1000">
                <a:solidFill>
                  <a:srgbClr val="010202"/>
                </a:solidFill>
                <a:latin typeface="Times New Roman"/>
                <a:cs typeface="Times New Roman"/>
              </a:rPr>
              <a:t>reactions.</a:t>
            </a:r>
            <a:endParaRPr sz="10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408112" y="1310005"/>
            <a:ext cx="2238375" cy="3810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500" y="403099"/>
            <a:ext cx="4598035" cy="12026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110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marR="5080" indent="127000">
              <a:lnSpc>
                <a:spcPct val="100000"/>
              </a:lnSpc>
              <a:spcBef>
                <a:spcPts val="765"/>
              </a:spcBef>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Eqs. (3.12), (5.10), and </a:t>
            </a:r>
            <a:r>
              <a:rPr dirty="0" sz="1000" spc="-10">
                <a:solidFill>
                  <a:srgbClr val="010202"/>
                </a:solidFill>
                <a:latin typeface="Times New Roman"/>
                <a:cs typeface="Times New Roman"/>
              </a:rPr>
              <a:t>(5.11) </a:t>
            </a:r>
            <a:r>
              <a:rPr dirty="0" sz="1000" spc="-5">
                <a:solidFill>
                  <a:srgbClr val="010202"/>
                </a:solidFill>
                <a:latin typeface="Times New Roman"/>
                <a:cs typeface="Times New Roman"/>
              </a:rPr>
              <a:t>can be made applicable to open systems by  </a:t>
            </a:r>
            <a:r>
              <a:rPr dirty="0" sz="1000">
                <a:solidFill>
                  <a:srgbClr val="010202"/>
                </a:solidFill>
                <a:latin typeface="Times New Roman"/>
                <a:cs typeface="Times New Roman"/>
              </a:rPr>
              <a:t>including the terms describing the dependences on composition of, </a:t>
            </a:r>
            <a:r>
              <a:rPr dirty="0" sz="1000" spc="-5">
                <a:solidFill>
                  <a:srgbClr val="010202"/>
                </a:solidFill>
                <a:latin typeface="Times New Roman"/>
                <a:cs typeface="Times New Roman"/>
              </a:rPr>
              <a:t>respectively, </a:t>
            </a:r>
            <a:r>
              <a:rPr dirty="0" sz="1000" spc="-5" i="1">
                <a:solidFill>
                  <a:srgbClr val="010202"/>
                </a:solidFill>
                <a:latin typeface="Times New Roman"/>
                <a:cs typeface="Times New Roman"/>
              </a:rPr>
              <a:t>U, H,  </a:t>
            </a: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94615">
              <a:lnSpc>
                <a:spcPct val="100000"/>
              </a:lnSpc>
            </a:pPr>
            <a:r>
              <a:rPr dirty="0" sz="1000">
                <a:solidFill>
                  <a:srgbClr val="010202"/>
                </a:solidFill>
                <a:latin typeface="Times New Roman"/>
                <a:cs typeface="Times New Roman"/>
              </a:rPr>
              <a:t>(5.18)</a:t>
            </a:r>
            <a:endParaRPr sz="1000">
              <a:latin typeface="Times New Roman"/>
              <a:cs typeface="Times New Roman"/>
            </a:endParaRPr>
          </a:p>
        </p:txBody>
      </p:sp>
      <p:sp>
        <p:nvSpPr>
          <p:cNvPr id="4" name="object 4"/>
          <p:cNvSpPr/>
          <p:nvPr/>
        </p:nvSpPr>
        <p:spPr>
          <a:xfrm>
            <a:off x="1393825" y="1945004"/>
            <a:ext cx="2266950" cy="3714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620259" y="206247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(5.19)</a:t>
            </a:r>
            <a:endParaRPr sz="1000">
              <a:latin typeface="Times New Roman"/>
              <a:cs typeface="Times New Roman"/>
            </a:endParaRPr>
          </a:p>
        </p:txBody>
      </p:sp>
      <p:sp>
        <p:nvSpPr>
          <p:cNvPr id="6" name="object 6"/>
          <p:cNvSpPr/>
          <p:nvPr/>
        </p:nvSpPr>
        <p:spPr>
          <a:xfrm>
            <a:off x="1350962" y="2580004"/>
            <a:ext cx="2352675" cy="38100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620259" y="269747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(5.20)</a:t>
            </a:r>
            <a:endParaRPr sz="1000">
              <a:latin typeface="Times New Roman"/>
              <a:cs typeface="Times New Roman"/>
            </a:endParaRPr>
          </a:p>
        </p:txBody>
      </p:sp>
      <p:sp>
        <p:nvSpPr>
          <p:cNvPr id="8" name="object 8"/>
          <p:cNvSpPr txBox="1"/>
          <p:nvPr/>
        </p:nvSpPr>
        <p:spPr>
          <a:xfrm>
            <a:off x="444500" y="3167379"/>
            <a:ext cx="31819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Inspection of Eqs. (5.16), (5.18), (5.19), and (5.20) shows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
        <p:nvSpPr>
          <p:cNvPr id="9" name="object 9"/>
          <p:cNvSpPr/>
          <p:nvPr/>
        </p:nvSpPr>
        <p:spPr>
          <a:xfrm>
            <a:off x="869950" y="3519804"/>
            <a:ext cx="3314700" cy="3810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620259" y="363727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(5.21)</a:t>
            </a:r>
            <a:endParaRPr sz="1000">
              <a:latin typeface="Times New Roman"/>
              <a:cs typeface="Times New Roman"/>
            </a:endParaRPr>
          </a:p>
        </p:txBody>
      </p:sp>
      <p:sp>
        <p:nvSpPr>
          <p:cNvPr id="11" name="object 11"/>
          <p:cNvSpPr txBox="1"/>
          <p:nvPr/>
        </p:nvSpPr>
        <p:spPr>
          <a:xfrm>
            <a:off x="444500" y="4107179"/>
            <a:ext cx="22294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hence, the complete set of equations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12" name="object 12"/>
          <p:cNvSpPr/>
          <p:nvPr/>
        </p:nvSpPr>
        <p:spPr>
          <a:xfrm>
            <a:off x="1703387" y="4459604"/>
            <a:ext cx="1647825" cy="180975"/>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4620259" y="457707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(5.22)</a:t>
            </a:r>
            <a:endParaRPr sz="1000">
              <a:latin typeface="Times New Roman"/>
              <a:cs typeface="Times New Roman"/>
            </a:endParaRPr>
          </a:p>
        </p:txBody>
      </p:sp>
      <p:sp>
        <p:nvSpPr>
          <p:cNvPr id="14" name="object 14"/>
          <p:cNvSpPr/>
          <p:nvPr/>
        </p:nvSpPr>
        <p:spPr>
          <a:xfrm>
            <a:off x="1727200" y="5094604"/>
            <a:ext cx="1600200" cy="180975"/>
          </a:xfrm>
          <a:prstGeom prst="rect">
            <a:avLst/>
          </a:prstGeom>
          <a:blipFill>
            <a:blip r:embed="rId7" cstate="print"/>
            <a:stretch>
              <a:fillRect/>
            </a:stretch>
          </a:blipFill>
        </p:spPr>
        <p:txBody>
          <a:bodyPr wrap="square" lIns="0" tIns="0" rIns="0" bIns="0" rtlCol="0"/>
          <a:lstStyle/>
          <a:p/>
        </p:txBody>
      </p:sp>
      <p:sp>
        <p:nvSpPr>
          <p:cNvPr id="15" name="object 15"/>
          <p:cNvSpPr txBox="1"/>
          <p:nvPr/>
        </p:nvSpPr>
        <p:spPr>
          <a:xfrm>
            <a:off x="4620259" y="521207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(5.23)</a:t>
            </a:r>
            <a:endParaRPr sz="1000">
              <a:latin typeface="Times New Roman"/>
              <a:cs typeface="Times New Roman"/>
            </a:endParaRPr>
          </a:p>
        </p:txBody>
      </p:sp>
      <p:sp>
        <p:nvSpPr>
          <p:cNvPr id="16" name="object 16"/>
          <p:cNvSpPr/>
          <p:nvPr/>
        </p:nvSpPr>
        <p:spPr>
          <a:xfrm>
            <a:off x="1655762" y="5729604"/>
            <a:ext cx="1752600" cy="180975"/>
          </a:xfrm>
          <a:prstGeom prst="rect">
            <a:avLst/>
          </a:prstGeom>
          <a:blipFill>
            <a:blip r:embed="rId8" cstate="print"/>
            <a:stretch>
              <a:fillRect/>
            </a:stretch>
          </a:blipFill>
        </p:spPr>
        <p:txBody>
          <a:bodyPr wrap="square" lIns="0" tIns="0" rIns="0" bIns="0" rtlCol="0"/>
          <a:lstStyle/>
          <a:p/>
        </p:txBody>
      </p:sp>
      <p:sp>
        <p:nvSpPr>
          <p:cNvPr id="17" name="object 17"/>
          <p:cNvSpPr txBox="1"/>
          <p:nvPr/>
        </p:nvSpPr>
        <p:spPr>
          <a:xfrm>
            <a:off x="4620259" y="584707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(5.24)</a:t>
            </a:r>
            <a:endParaRPr sz="1000">
              <a:latin typeface="Times New Roman"/>
              <a:cs typeface="Times New Roman"/>
            </a:endParaRPr>
          </a:p>
        </p:txBody>
      </p:sp>
      <p:sp>
        <p:nvSpPr>
          <p:cNvPr id="18" name="object 18"/>
          <p:cNvSpPr/>
          <p:nvPr/>
        </p:nvSpPr>
        <p:spPr>
          <a:xfrm>
            <a:off x="1641475" y="6364604"/>
            <a:ext cx="1771650" cy="180975"/>
          </a:xfrm>
          <a:prstGeom prst="rect">
            <a:avLst/>
          </a:prstGeom>
          <a:blipFill>
            <a:blip r:embed="rId9" cstate="print"/>
            <a:stretch>
              <a:fillRect/>
            </a:stretch>
          </a:blipFill>
        </p:spPr>
        <p:txBody>
          <a:bodyPr wrap="square" lIns="0" tIns="0" rIns="0" bIns="0" rtlCol="0"/>
          <a:lstStyle/>
          <a:p/>
        </p:txBody>
      </p:sp>
      <p:sp>
        <p:nvSpPr>
          <p:cNvPr id="19" name="object 19"/>
          <p:cNvSpPr txBox="1"/>
          <p:nvPr/>
        </p:nvSpPr>
        <p:spPr>
          <a:xfrm>
            <a:off x="443102" y="6482079"/>
            <a:ext cx="4598035" cy="1281430"/>
          </a:xfrm>
          <a:prstGeom prst="rect">
            <a:avLst/>
          </a:prstGeom>
        </p:spPr>
        <p:txBody>
          <a:bodyPr wrap="square" lIns="0" tIns="12700" rIns="0" bIns="0" rtlCol="0" vert="horz">
            <a:spAutoFit/>
          </a:bodyPr>
          <a:lstStyle/>
          <a:p>
            <a:pPr algn="r" marR="92710">
              <a:lnSpc>
                <a:spcPct val="100000"/>
              </a:lnSpc>
              <a:spcBef>
                <a:spcPts val="100"/>
              </a:spcBef>
            </a:pPr>
            <a:r>
              <a:rPr dirty="0" sz="1000">
                <a:solidFill>
                  <a:srgbClr val="010202"/>
                </a:solidFill>
                <a:latin typeface="Times New Roman"/>
                <a:cs typeface="Times New Roman"/>
              </a:rPr>
              <a:t>(5.25)</a:t>
            </a:r>
            <a:endParaRPr sz="1000">
              <a:latin typeface="Times New Roman"/>
              <a:cs typeface="Times New Roman"/>
            </a:endParaRPr>
          </a:p>
          <a:p>
            <a:pPr>
              <a:lnSpc>
                <a:spcPct val="100000"/>
              </a:lnSpc>
              <a:spcBef>
                <a:spcPts val="50"/>
              </a:spcBef>
            </a:pPr>
            <a:endParaRPr sz="1250">
              <a:latin typeface="Times New Roman"/>
              <a:cs typeface="Times New Roman"/>
            </a:endParaRPr>
          </a:p>
          <a:p>
            <a:pPr algn="just" marL="12700" marR="5080">
              <a:lnSpc>
                <a:spcPct val="100000"/>
              </a:lnSpc>
            </a:pPr>
            <a:r>
              <a:rPr dirty="0" sz="1000" spc="-5" i="1">
                <a:solidFill>
                  <a:srgbClr val="010202"/>
                </a:solidFill>
                <a:latin typeface="Times New Roman"/>
                <a:cs typeface="Times New Roman"/>
              </a:rPr>
              <a:t>U </a:t>
            </a:r>
            <a:r>
              <a:rPr dirty="0" sz="1000">
                <a:solidFill>
                  <a:srgbClr val="010202"/>
                </a:solidFill>
                <a:latin typeface="Times New Roman"/>
                <a:cs typeface="Times New Roman"/>
              </a:rPr>
              <a:t>is thus the “characteristic function” of the independent variables </a:t>
            </a:r>
            <a:r>
              <a:rPr dirty="0" sz="1000" i="1">
                <a:solidFill>
                  <a:srgbClr val="010202"/>
                </a:solidFill>
                <a:latin typeface="Times New Roman"/>
                <a:cs typeface="Times New Roman"/>
              </a:rPr>
              <a:t>S, </a:t>
            </a:r>
            <a:r>
              <a:rPr dirty="0" sz="1000" spc="-65" i="1">
                <a:solidFill>
                  <a:srgbClr val="010202"/>
                </a:solidFill>
                <a:latin typeface="Times New Roman"/>
                <a:cs typeface="Times New Roman"/>
              </a:rPr>
              <a:t>V, </a:t>
            </a:r>
            <a:r>
              <a:rPr dirty="0" sz="1000" spc="-5">
                <a:solidFill>
                  <a:srgbClr val="010202"/>
                </a:solidFill>
                <a:latin typeface="Times New Roman"/>
                <a:cs typeface="Times New Roman"/>
              </a:rPr>
              <a:t>and composition,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is the characteristic function of the independent variables </a:t>
            </a:r>
            <a:r>
              <a:rPr dirty="0" sz="1000" i="1">
                <a:solidFill>
                  <a:srgbClr val="010202"/>
                </a:solidFill>
                <a:latin typeface="Times New Roman"/>
                <a:cs typeface="Times New Roman"/>
              </a:rPr>
              <a:t>S,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and composition,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is  the characteristic function of the independent variables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V, </a:t>
            </a:r>
            <a:r>
              <a:rPr dirty="0" sz="1000" spc="-5">
                <a:solidFill>
                  <a:srgbClr val="010202"/>
                </a:solidFill>
                <a:latin typeface="Times New Roman"/>
                <a:cs typeface="Times New Roman"/>
              </a:rPr>
              <a:t>and composition, and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is  the characteristic function of the independent variables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and composition. Although  all four of the above equations are basic in nature, Eq. (5.25) is called the </a:t>
            </a:r>
            <a:r>
              <a:rPr dirty="0" sz="1000" spc="-5" i="1">
                <a:solidFill>
                  <a:srgbClr val="010202"/>
                </a:solidFill>
                <a:latin typeface="Times New Roman"/>
                <a:cs typeface="Times New Roman"/>
              </a:rPr>
              <a:t>fundamental  </a:t>
            </a:r>
            <a:r>
              <a:rPr dirty="0" sz="1000" spc="-5" i="1">
                <a:solidFill>
                  <a:srgbClr val="010202"/>
                </a:solidFill>
                <a:latin typeface="Times New Roman"/>
                <a:cs typeface="Times New Roman"/>
              </a:rPr>
              <a:t>equation </a:t>
            </a:r>
            <a:r>
              <a:rPr dirty="0" sz="1000" spc="-5">
                <a:solidFill>
                  <a:srgbClr val="010202"/>
                </a:solidFill>
                <a:latin typeface="Times New Roman"/>
                <a:cs typeface="Times New Roman"/>
              </a:rPr>
              <a:t>because of its practical</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usefulness.</a:t>
            </a:r>
            <a:endParaRPr sz="10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86568" y="403097"/>
            <a:ext cx="1355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Auxiliary Functions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111</a:t>
            </a:r>
            <a:endParaRPr sz="1000">
              <a:latin typeface="Times New Roman"/>
              <a:cs typeface="Times New Roman"/>
            </a:endParaRPr>
          </a:p>
        </p:txBody>
      </p:sp>
      <p:sp>
        <p:nvSpPr>
          <p:cNvPr id="3" name="object 3"/>
          <p:cNvSpPr txBox="1"/>
          <p:nvPr/>
        </p:nvSpPr>
        <p:spPr>
          <a:xfrm>
            <a:off x="444512" y="652780"/>
            <a:ext cx="1045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 First Law</a:t>
            </a:r>
            <a:r>
              <a:rPr dirty="0" sz="1000" spc="-9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1965325" y="1157605"/>
            <a:ext cx="1114425" cy="18097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1541144"/>
            <a:ext cx="4599305"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which, on comparison with Eq. (5.22), indicates that, for a closed system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a  process involving a reversible change in composition (e.g., a reversible chemical  reaction),</a:t>
            </a:r>
            <a:endParaRPr sz="1000">
              <a:latin typeface="Times New Roman"/>
              <a:cs typeface="Times New Roman"/>
            </a:endParaRPr>
          </a:p>
        </p:txBody>
      </p:sp>
      <p:sp>
        <p:nvSpPr>
          <p:cNvPr id="6" name="object 6"/>
          <p:cNvSpPr/>
          <p:nvPr/>
        </p:nvSpPr>
        <p:spPr>
          <a:xfrm>
            <a:off x="2174875" y="2207895"/>
            <a:ext cx="714375" cy="1714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2581909"/>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8" name="object 8"/>
          <p:cNvSpPr/>
          <p:nvPr/>
        </p:nvSpPr>
        <p:spPr>
          <a:xfrm>
            <a:off x="1755775" y="2943860"/>
            <a:ext cx="1543050" cy="228600"/>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1565275" y="4694402"/>
            <a:ext cx="1924050" cy="3810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381000" y="3333081"/>
            <a:ext cx="4692650" cy="1669414"/>
          </a:xfrm>
          <a:prstGeom prst="rect">
            <a:avLst/>
          </a:prstGeom>
        </p:spPr>
        <p:txBody>
          <a:bodyPr wrap="square" lIns="0" tIns="54610" rIns="0" bIns="0" rtlCol="0" vert="horz">
            <a:spAutoFit/>
          </a:bodyPr>
          <a:lstStyle/>
          <a:p>
            <a:pPr marL="76200">
              <a:lnSpc>
                <a:spcPct val="100000"/>
              </a:lnSpc>
              <a:spcBef>
                <a:spcPts val="430"/>
              </a:spcBef>
            </a:pP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term</a:t>
            </a:r>
            <a:r>
              <a:rPr dirty="0" sz="1000" spc="30">
                <a:solidFill>
                  <a:srgbClr val="010202"/>
                </a:solidFill>
                <a:latin typeface="Times New Roman"/>
                <a:cs typeface="Times New Roman"/>
              </a:rPr>
              <a:t> </a:t>
            </a:r>
            <a:r>
              <a:rPr dirty="0" sz="1000">
                <a:solidFill>
                  <a:srgbClr val="010202"/>
                </a:solidFill>
                <a:latin typeface="Times New Roman"/>
                <a:cs typeface="Times New Roman"/>
              </a:rPr>
              <a:t>Z</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µ</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dn</a:t>
            </a:r>
            <a:r>
              <a:rPr dirty="0" baseline="-33333" sz="1125" spc="-7" i="1">
                <a:solidFill>
                  <a:srgbClr val="010202"/>
                </a:solidFill>
                <a:latin typeface="Times New Roman"/>
                <a:cs typeface="Times New Roman"/>
              </a:rPr>
              <a:t>i</a:t>
            </a:r>
            <a:r>
              <a:rPr dirty="0" baseline="-33333" sz="1125" spc="150"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35">
                <a:solidFill>
                  <a:srgbClr val="010202"/>
                </a:solidFill>
                <a:latin typeface="Times New Roman"/>
                <a:cs typeface="Times New Roman"/>
              </a:rPr>
              <a:t> </a:t>
            </a:r>
            <a:r>
              <a:rPr dirty="0" sz="1000">
                <a:solidFill>
                  <a:srgbClr val="010202"/>
                </a:solidFill>
                <a:latin typeface="Times New Roman"/>
                <a:cs typeface="Times New Roman"/>
              </a:rPr>
              <a:t>thus</a:t>
            </a:r>
            <a:r>
              <a:rPr dirty="0" sz="1000" spc="4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chemical</a:t>
            </a:r>
            <a:r>
              <a:rPr dirty="0" sz="1000" spc="35">
                <a:solidFill>
                  <a:srgbClr val="010202"/>
                </a:solidFill>
                <a:latin typeface="Times New Roman"/>
                <a:cs typeface="Times New Roman"/>
              </a:rPr>
              <a:t> </a:t>
            </a:r>
            <a:r>
              <a:rPr dirty="0" sz="1000">
                <a:solidFill>
                  <a:srgbClr val="010202"/>
                </a:solidFill>
                <a:latin typeface="Times New Roman"/>
                <a:cs typeface="Times New Roman"/>
              </a:rPr>
              <a:t>work</a:t>
            </a:r>
            <a:r>
              <a:rPr dirty="0" sz="1000" spc="40">
                <a:solidFill>
                  <a:srgbClr val="010202"/>
                </a:solidFill>
                <a:latin typeface="Times New Roman"/>
                <a:cs typeface="Times New Roman"/>
              </a:rPr>
              <a:t> </a:t>
            </a:r>
            <a:r>
              <a:rPr dirty="0" sz="1000">
                <a:solidFill>
                  <a:srgbClr val="010202"/>
                </a:solidFill>
                <a:latin typeface="Times New Roman"/>
                <a:cs typeface="Times New Roman"/>
              </a:rPr>
              <a:t>done</a:t>
            </a:r>
            <a:r>
              <a:rPr dirty="0" sz="1000" spc="35">
                <a:solidFill>
                  <a:srgbClr val="010202"/>
                </a:solidFill>
                <a:latin typeface="Times New Roman"/>
                <a:cs typeface="Times New Roman"/>
              </a:rPr>
              <a:t> </a:t>
            </a:r>
            <a:r>
              <a:rPr dirty="0" sz="1000">
                <a:solidFill>
                  <a:srgbClr val="010202"/>
                </a:solidFill>
                <a:latin typeface="Times New Roman"/>
                <a:cs typeface="Times New Roman"/>
              </a:rPr>
              <a:t>by</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3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was</a:t>
            </a:r>
            <a:r>
              <a:rPr dirty="0" sz="1000" spc="35">
                <a:solidFill>
                  <a:srgbClr val="010202"/>
                </a:solidFill>
                <a:latin typeface="Times New Roman"/>
                <a:cs typeface="Times New Roman"/>
              </a:rPr>
              <a:t> </a:t>
            </a:r>
            <a:r>
              <a:rPr dirty="0" sz="1000">
                <a:solidFill>
                  <a:srgbClr val="010202"/>
                </a:solidFill>
                <a:latin typeface="Times New Roman"/>
                <a:cs typeface="Times New Roman"/>
              </a:rPr>
              <a:t>denoted</a:t>
            </a:r>
            <a:r>
              <a:rPr dirty="0" sz="1000" spc="40">
                <a:solidFill>
                  <a:srgbClr val="010202"/>
                </a:solidFill>
                <a:latin typeface="Times New Roman"/>
                <a:cs typeface="Times New Roman"/>
              </a:rPr>
              <a:t> </a:t>
            </a:r>
            <a:r>
              <a:rPr dirty="0" sz="1000">
                <a:solidFill>
                  <a:srgbClr val="010202"/>
                </a:solidFill>
                <a:latin typeface="Times New Roman"/>
                <a:cs typeface="Times New Roman"/>
              </a:rPr>
              <a:t>as</a:t>
            </a:r>
            <a:r>
              <a:rPr dirty="0" sz="1000" spc="20">
                <a:solidFill>
                  <a:srgbClr val="010202"/>
                </a:solidFill>
                <a:latin typeface="Times New Roman"/>
                <a:cs typeface="Times New Roman"/>
              </a:rPr>
              <a:t> </a:t>
            </a:r>
            <a:r>
              <a:rPr dirty="0" sz="1000" i="1">
                <a:solidFill>
                  <a:srgbClr val="010202"/>
                </a:solidFill>
                <a:latin typeface="Times New Roman"/>
                <a:cs typeface="Times New Roman"/>
              </a:rPr>
              <a:t>w</a:t>
            </a:r>
            <a:endParaRPr sz="1000">
              <a:latin typeface="Times New Roman"/>
              <a:cs typeface="Times New Roman"/>
            </a:endParaRPr>
          </a:p>
          <a:p>
            <a:pPr marL="76200">
              <a:lnSpc>
                <a:spcPct val="100000"/>
              </a:lnSpc>
              <a:spcBef>
                <a:spcPts val="370"/>
              </a:spcBef>
            </a:pP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a:solidFill>
                  <a:srgbClr val="010202"/>
                </a:solidFill>
                <a:latin typeface="Times New Roman"/>
                <a:cs typeface="Times New Roman"/>
              </a:rPr>
              <a:t>in Eq. (5.8), and the total work </a:t>
            </a:r>
            <a:r>
              <a:rPr dirty="0" sz="1000" i="1">
                <a:solidFill>
                  <a:srgbClr val="010202"/>
                </a:solidFill>
                <a:latin typeface="Times New Roman"/>
                <a:cs typeface="Times New Roman"/>
              </a:rPr>
              <a:t>w </a:t>
            </a:r>
            <a:r>
              <a:rPr dirty="0" sz="1000">
                <a:solidFill>
                  <a:srgbClr val="010202"/>
                </a:solidFill>
                <a:latin typeface="Times New Roman"/>
                <a:cs typeface="Times New Roman"/>
              </a:rPr>
              <a:t>is the sum of the </a:t>
            </a:r>
            <a:r>
              <a:rPr dirty="0" sz="1000" i="1">
                <a:solidFill>
                  <a:srgbClr val="010202"/>
                </a:solidFill>
                <a:latin typeface="Times New Roman"/>
                <a:cs typeface="Times New Roman"/>
              </a:rPr>
              <a:t>P-V </a:t>
            </a:r>
            <a:r>
              <a:rPr dirty="0" sz="1000">
                <a:solidFill>
                  <a:srgbClr val="010202"/>
                </a:solidFill>
                <a:latin typeface="Times New Roman"/>
                <a:cs typeface="Times New Roman"/>
              </a:rPr>
              <a:t>work and the chemical</a:t>
            </a:r>
            <a:r>
              <a:rPr dirty="0" sz="1000" spc="-105">
                <a:solidFill>
                  <a:srgbClr val="010202"/>
                </a:solidFill>
                <a:latin typeface="Times New Roman"/>
                <a:cs typeface="Times New Roman"/>
              </a:rPr>
              <a:t> </a:t>
            </a:r>
            <a:r>
              <a:rPr dirty="0" sz="1000">
                <a:solidFill>
                  <a:srgbClr val="010202"/>
                </a:solidFill>
                <a:latin typeface="Times New Roman"/>
                <a:cs typeface="Times New Roman"/>
              </a:rPr>
              <a:t>work.</a:t>
            </a:r>
            <a:endParaRPr sz="1000">
              <a:latin typeface="Times New Roman"/>
              <a:cs typeface="Times New Roman"/>
            </a:endParaRPr>
          </a:p>
          <a:p>
            <a:pPr>
              <a:lnSpc>
                <a:spcPct val="100000"/>
              </a:lnSpc>
            </a:pPr>
            <a:endParaRPr sz="1200">
              <a:latin typeface="Times New Roman"/>
              <a:cs typeface="Times New Roman"/>
            </a:endParaRPr>
          </a:p>
          <a:p>
            <a:pPr algn="ctr" marL="31115">
              <a:lnSpc>
                <a:spcPct val="100000"/>
              </a:lnSpc>
              <a:spcBef>
                <a:spcPts val="1040"/>
              </a:spcBef>
            </a:pPr>
            <a:r>
              <a:rPr dirty="0" sz="1000" b="1">
                <a:solidFill>
                  <a:srgbClr val="010202"/>
                </a:solidFill>
                <a:latin typeface="Times New Roman"/>
                <a:cs typeface="Times New Roman"/>
              </a:rPr>
              <a:t>5.8 THERMODYNAMIC</a:t>
            </a:r>
            <a:r>
              <a:rPr dirty="0" sz="1000" spc="-5" b="1">
                <a:solidFill>
                  <a:srgbClr val="010202"/>
                </a:solidFill>
                <a:latin typeface="Times New Roman"/>
                <a:cs typeface="Times New Roman"/>
              </a:rPr>
              <a:t> </a:t>
            </a:r>
            <a:r>
              <a:rPr dirty="0" sz="1000" spc="-10" b="1">
                <a:solidFill>
                  <a:srgbClr val="010202"/>
                </a:solidFill>
                <a:latin typeface="Times New Roman"/>
                <a:cs typeface="Times New Roman"/>
              </a:rPr>
              <a:t>RELATIONS</a:t>
            </a:r>
            <a:endParaRPr sz="1000">
              <a:latin typeface="Times New Roman"/>
              <a:cs typeface="Times New Roman"/>
            </a:endParaRPr>
          </a:p>
          <a:p>
            <a:pPr>
              <a:lnSpc>
                <a:spcPct val="100000"/>
              </a:lnSpc>
              <a:spcBef>
                <a:spcPts val="15"/>
              </a:spcBef>
            </a:pPr>
            <a:endParaRPr sz="1050">
              <a:latin typeface="Times New Roman"/>
              <a:cs typeface="Times New Roman"/>
            </a:endParaRPr>
          </a:p>
          <a:p>
            <a:pPr marL="75565">
              <a:lnSpc>
                <a:spcPct val="100000"/>
              </a:lnSpc>
            </a:pPr>
            <a:r>
              <a:rPr dirty="0" sz="1000">
                <a:solidFill>
                  <a:srgbClr val="010202"/>
                </a:solidFill>
                <a:latin typeface="Times New Roman"/>
                <a:cs typeface="Times New Roman"/>
              </a:rPr>
              <a:t>The following relationships are obtained from Eqs.</a:t>
            </a:r>
            <a:r>
              <a:rPr dirty="0" sz="1000" spc="-15">
                <a:solidFill>
                  <a:srgbClr val="010202"/>
                </a:solidFill>
                <a:latin typeface="Times New Roman"/>
                <a:cs typeface="Times New Roman"/>
              </a:rPr>
              <a:t> </a:t>
            </a:r>
            <a:r>
              <a:rPr dirty="0" sz="1000">
                <a:solidFill>
                  <a:srgbClr val="010202"/>
                </a:solidFill>
                <a:latin typeface="Times New Roman"/>
                <a:cs typeface="Times New Roman"/>
              </a:rPr>
              <a:t>(5.22)–(5.25).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150">
              <a:latin typeface="Times New Roman"/>
              <a:cs typeface="Times New Roman"/>
            </a:endParaRPr>
          </a:p>
          <a:p>
            <a:pPr algn="r" marR="125730">
              <a:lnSpc>
                <a:spcPct val="100000"/>
              </a:lnSpc>
              <a:spcBef>
                <a:spcPts val="5"/>
              </a:spcBef>
            </a:pPr>
            <a:r>
              <a:rPr dirty="0" sz="1000">
                <a:solidFill>
                  <a:srgbClr val="010202"/>
                </a:solidFill>
                <a:latin typeface="Times New Roman"/>
                <a:cs typeface="Times New Roman"/>
              </a:rPr>
              <a:t>(5.26)</a:t>
            </a:r>
            <a:endParaRPr sz="1000">
              <a:latin typeface="Times New Roman"/>
              <a:cs typeface="Times New Roman"/>
            </a:endParaRPr>
          </a:p>
        </p:txBody>
      </p:sp>
      <p:sp>
        <p:nvSpPr>
          <p:cNvPr id="11" name="object 11"/>
          <p:cNvSpPr/>
          <p:nvPr/>
        </p:nvSpPr>
        <p:spPr>
          <a:xfrm>
            <a:off x="1508125" y="5329389"/>
            <a:ext cx="2038350" cy="37147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620259" y="5459564"/>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(5.27)</a:t>
            </a:r>
            <a:endParaRPr sz="1000">
              <a:latin typeface="Times New Roman"/>
              <a:cs typeface="Times New Roman"/>
            </a:endParaRPr>
          </a:p>
        </p:txBody>
      </p:sp>
      <p:sp>
        <p:nvSpPr>
          <p:cNvPr id="13" name="object 13"/>
          <p:cNvSpPr/>
          <p:nvPr/>
        </p:nvSpPr>
        <p:spPr>
          <a:xfrm>
            <a:off x="1579562" y="5964389"/>
            <a:ext cx="1895475" cy="371475"/>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620259" y="6094564"/>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(5.28)</a:t>
            </a:r>
            <a:endParaRPr sz="1000">
              <a:latin typeface="Times New Roman"/>
              <a:cs typeface="Times New Roman"/>
            </a:endParaRPr>
          </a:p>
        </p:txBody>
      </p:sp>
      <p:sp>
        <p:nvSpPr>
          <p:cNvPr id="15" name="object 15"/>
          <p:cNvSpPr/>
          <p:nvPr/>
        </p:nvSpPr>
        <p:spPr>
          <a:xfrm>
            <a:off x="1522412" y="6599390"/>
            <a:ext cx="2009775" cy="381000"/>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4620259" y="672956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(5.29)</a:t>
            </a:r>
            <a:endParaRPr sz="10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1620520"/>
            <a:ext cx="1529080"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differentiation </a:t>
            </a:r>
            <a:r>
              <a:rPr dirty="0" sz="1000" spc="-5">
                <a:solidFill>
                  <a:srgbClr val="010202"/>
                </a:solidFill>
                <a:latin typeface="Times New Roman"/>
                <a:cs typeface="Times New Roman"/>
              </a:rPr>
              <a:t>of which</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3" name="object 3"/>
          <p:cNvSpPr/>
          <p:nvPr/>
        </p:nvSpPr>
        <p:spPr>
          <a:xfrm>
            <a:off x="1703387" y="1972945"/>
            <a:ext cx="1647825" cy="3619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036" y="2490342"/>
            <a:ext cx="4648835" cy="424815"/>
          </a:xfrm>
          <a:prstGeom prst="rect">
            <a:avLst/>
          </a:prstGeom>
        </p:spPr>
        <p:txBody>
          <a:bodyPr wrap="square" lIns="0" tIns="12700" rIns="0" bIns="0" rtlCol="0" vert="horz">
            <a:spAutoFit/>
          </a:bodyPr>
          <a:lstStyle/>
          <a:p>
            <a:pPr marL="38100" marR="30480">
              <a:lnSpc>
                <a:spcPct val="130900"/>
              </a:lnSpc>
              <a:spcBef>
                <a:spcPts val="100"/>
              </a:spcBef>
            </a:pPr>
            <a:r>
              <a:rPr dirty="0" sz="1000">
                <a:solidFill>
                  <a:srgbClr val="010202"/>
                </a:solidFill>
                <a:latin typeface="Times New Roman"/>
                <a:cs typeface="Times New Roman"/>
              </a:rPr>
              <a:t>If the partial derivative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Z</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x</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y </a:t>
            </a:r>
            <a:r>
              <a:rPr dirty="0" sz="1000" spc="-5">
                <a:solidFill>
                  <a:srgbClr val="010202"/>
                </a:solidFill>
                <a:latin typeface="Times New Roman"/>
                <a:cs typeface="Times New Roman"/>
              </a:rPr>
              <a:t>is itself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of </a:t>
            </a:r>
            <a:r>
              <a:rPr dirty="0" sz="1000" i="1">
                <a:solidFill>
                  <a:srgbClr val="010202"/>
                </a:solidFill>
                <a:latin typeface="Times New Roman"/>
                <a:cs typeface="Times New Roman"/>
              </a:rPr>
              <a:t>x </a:t>
            </a:r>
            <a:r>
              <a:rPr dirty="0" sz="1000">
                <a:solidFill>
                  <a:srgbClr val="010202"/>
                </a:solidFill>
                <a:latin typeface="Times New Roman"/>
                <a:cs typeface="Times New Roman"/>
              </a:rPr>
              <a:t>and </a:t>
            </a:r>
            <a:r>
              <a:rPr dirty="0" sz="1000" spc="-30" i="1">
                <a:solidFill>
                  <a:srgbClr val="010202"/>
                </a:solidFill>
                <a:latin typeface="Times New Roman"/>
                <a:cs typeface="Times New Roman"/>
              </a:rPr>
              <a:t>y, </a:t>
            </a:r>
            <a:r>
              <a:rPr dirty="0" sz="1000" spc="-5">
                <a:solidFill>
                  <a:srgbClr val="010202"/>
                </a:solidFill>
                <a:latin typeface="Times New Roman"/>
                <a:cs typeface="Times New Roman"/>
              </a:rPr>
              <a:t>being given by  (6</a:t>
            </a:r>
            <a:r>
              <a:rPr dirty="0" sz="1000" spc="-5" i="1">
                <a:solidFill>
                  <a:srgbClr val="010202"/>
                </a:solidFill>
                <a:latin typeface="Times New Roman"/>
                <a:cs typeface="Times New Roman"/>
              </a:rPr>
              <a:t>Z/</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x</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y</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L(x, </a:t>
            </a:r>
            <a:r>
              <a:rPr dirty="0" sz="1000" i="1">
                <a:solidFill>
                  <a:srgbClr val="010202"/>
                </a:solidFill>
                <a:latin typeface="Times New Roman"/>
                <a:cs typeface="Times New Roman"/>
              </a:rPr>
              <a:t>y), </a:t>
            </a:r>
            <a:r>
              <a:rPr dirty="0" sz="1000" spc="-5">
                <a:solidFill>
                  <a:srgbClr val="010202"/>
                </a:solidFill>
                <a:latin typeface="Times New Roman"/>
                <a:cs typeface="Times New Roman"/>
              </a:rPr>
              <a:t>and similarly the partial derivative (6</a:t>
            </a:r>
            <a:r>
              <a:rPr dirty="0" sz="1000" spc="-5" i="1">
                <a:solidFill>
                  <a:srgbClr val="010202"/>
                </a:solidFill>
                <a:latin typeface="Times New Roman"/>
                <a:cs typeface="Times New Roman"/>
              </a:rPr>
              <a:t>Z/</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y</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x</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M(x, y) </a:t>
            </a:r>
            <a:r>
              <a:rPr dirty="0" sz="1000" spc="-5">
                <a:solidFill>
                  <a:srgbClr val="010202"/>
                </a:solidFill>
                <a:latin typeface="Times New Roman"/>
                <a:cs typeface="Times New Roman"/>
              </a:rPr>
              <a:t>then</a:t>
            </a:r>
            <a:endParaRPr sz="1000">
              <a:latin typeface="Times New Roman"/>
              <a:cs typeface="Times New Roman"/>
            </a:endParaRPr>
          </a:p>
        </p:txBody>
      </p:sp>
      <p:sp>
        <p:nvSpPr>
          <p:cNvPr id="5" name="object 5"/>
          <p:cNvSpPr/>
          <p:nvPr/>
        </p:nvSpPr>
        <p:spPr>
          <a:xfrm>
            <a:off x="1893887" y="3136582"/>
            <a:ext cx="1276350" cy="1714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510597"/>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txBox="1"/>
          <p:nvPr/>
        </p:nvSpPr>
        <p:spPr>
          <a:xfrm>
            <a:off x="444500" y="4427537"/>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8" name="object 8"/>
          <p:cNvSpPr txBox="1"/>
          <p:nvPr/>
        </p:nvSpPr>
        <p:spPr>
          <a:xfrm>
            <a:off x="444373" y="5344477"/>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But, as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is a state function, the change in </a:t>
            </a:r>
            <a:r>
              <a:rPr dirty="0" sz="1000" spc="-5" i="1">
                <a:solidFill>
                  <a:srgbClr val="010202"/>
                </a:solidFill>
                <a:latin typeface="Times New Roman"/>
                <a:cs typeface="Times New Roman"/>
              </a:rPr>
              <a:t>Z </a:t>
            </a:r>
            <a:r>
              <a:rPr dirty="0" sz="1000" spc="-5">
                <a:solidFill>
                  <a:srgbClr val="010202"/>
                </a:solidFill>
                <a:latin typeface="Times New Roman"/>
                <a:cs typeface="Times New Roman"/>
              </a:rPr>
              <a:t>is independent of the order of </a:t>
            </a:r>
            <a:r>
              <a:rPr dirty="0" sz="1000" spc="-10">
                <a:solidFill>
                  <a:srgbClr val="010202"/>
                </a:solidFill>
                <a:latin typeface="Times New Roman"/>
                <a:cs typeface="Times New Roman"/>
              </a:rPr>
              <a:t>differentiation,  </a:t>
            </a:r>
            <a:r>
              <a:rPr dirty="0" sz="1000">
                <a:solidFill>
                  <a:srgbClr val="010202"/>
                </a:solidFill>
                <a:latin typeface="Times New Roman"/>
                <a:cs typeface="Times New Roman"/>
              </a:rPr>
              <a:t>i.e.,</a:t>
            </a:r>
            <a:endParaRPr sz="1000">
              <a:latin typeface="Times New Roman"/>
              <a:cs typeface="Times New Roman"/>
            </a:endParaRPr>
          </a:p>
        </p:txBody>
      </p:sp>
      <p:sp>
        <p:nvSpPr>
          <p:cNvPr id="9" name="object 9"/>
          <p:cNvSpPr txBox="1"/>
          <p:nvPr/>
        </p:nvSpPr>
        <p:spPr>
          <a:xfrm>
            <a:off x="444500" y="6423343"/>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10" name="object 10"/>
          <p:cNvSpPr/>
          <p:nvPr/>
        </p:nvSpPr>
        <p:spPr>
          <a:xfrm>
            <a:off x="1889125" y="6775767"/>
            <a:ext cx="1285875" cy="476250"/>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4696459" y="6893242"/>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(5.30)</a:t>
            </a:r>
            <a:endParaRPr sz="1000">
              <a:latin typeface="Times New Roman"/>
              <a:cs typeface="Times New Roman"/>
            </a:endParaRPr>
          </a:p>
        </p:txBody>
      </p:sp>
      <p:sp>
        <p:nvSpPr>
          <p:cNvPr id="12" name="object 12"/>
          <p:cNvSpPr txBox="1"/>
          <p:nvPr/>
        </p:nvSpPr>
        <p:spPr>
          <a:xfrm>
            <a:off x="444500" y="7454582"/>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Application of Eq. (5.30) to Eqs. (3.12) and (5.10)–(5.12) gives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set of relationships  which are known as </a:t>
            </a:r>
            <a:r>
              <a:rPr dirty="0" sz="1000" spc="-15">
                <a:solidFill>
                  <a:srgbClr val="010202"/>
                </a:solidFill>
                <a:latin typeface="Times New Roman"/>
                <a:cs typeface="Times New Roman"/>
              </a:rPr>
              <a:t>Maxwell’s </a:t>
            </a:r>
            <a:r>
              <a:rPr dirty="0" sz="1000" spc="-5">
                <a:solidFill>
                  <a:srgbClr val="010202"/>
                </a:solidFill>
                <a:latin typeface="Times New Roman"/>
                <a:cs typeface="Times New Roman"/>
              </a:rPr>
              <a:t>equations. These</a:t>
            </a:r>
            <a:r>
              <a:rPr dirty="0" sz="1000">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p:txBody>
      </p:sp>
      <p:sp>
        <p:nvSpPr>
          <p:cNvPr id="13" name="object 13"/>
          <p:cNvSpPr txBox="1"/>
          <p:nvPr/>
        </p:nvSpPr>
        <p:spPr>
          <a:xfrm>
            <a:off x="427936" y="403099"/>
            <a:ext cx="4598035" cy="840740"/>
          </a:xfrm>
          <a:prstGeom prst="rect">
            <a:avLst/>
          </a:prstGeom>
        </p:spPr>
        <p:txBody>
          <a:bodyPr wrap="square" lIns="0" tIns="12700" rIns="0" bIns="0" rtlCol="0" vert="horz">
            <a:spAutoFit/>
          </a:bodyPr>
          <a:lstStyle/>
          <a:p>
            <a:pPr marL="29209">
              <a:lnSpc>
                <a:spcPct val="100000"/>
              </a:lnSpc>
              <a:spcBef>
                <a:spcPts val="100"/>
              </a:spcBef>
            </a:pPr>
            <a:r>
              <a:rPr dirty="0" sz="1000">
                <a:solidFill>
                  <a:srgbClr val="231F20"/>
                </a:solidFill>
                <a:latin typeface="Times New Roman"/>
                <a:cs typeface="Times New Roman"/>
              </a:rPr>
              <a:t>112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450975">
              <a:lnSpc>
                <a:spcPct val="100000"/>
              </a:lnSpc>
              <a:spcBef>
                <a:spcPts val="790"/>
              </a:spcBef>
            </a:pPr>
            <a:r>
              <a:rPr dirty="0" sz="1000" b="1">
                <a:solidFill>
                  <a:srgbClr val="010202"/>
                </a:solidFill>
                <a:latin typeface="Times New Roman"/>
                <a:cs typeface="Times New Roman"/>
              </a:rPr>
              <a:t>5.9 </a:t>
            </a:r>
            <a:r>
              <a:rPr dirty="0" sz="1000" spc="-15" b="1">
                <a:solidFill>
                  <a:srgbClr val="010202"/>
                </a:solidFill>
                <a:latin typeface="Times New Roman"/>
                <a:cs typeface="Times New Roman"/>
              </a:rPr>
              <a:t>MAXWELL’S</a:t>
            </a:r>
            <a:r>
              <a:rPr dirty="0" sz="1000" spc="-5" b="1">
                <a:solidFill>
                  <a:srgbClr val="010202"/>
                </a:solidFill>
                <a:latin typeface="Times New Roman"/>
                <a:cs typeface="Times New Roman"/>
              </a:rPr>
              <a:t> </a:t>
            </a:r>
            <a:r>
              <a:rPr dirty="0" sz="1000" spc="-10" b="1">
                <a:solidFill>
                  <a:srgbClr val="010202"/>
                </a:solidFill>
                <a:latin typeface="Times New Roman"/>
                <a:cs typeface="Times New Roman"/>
              </a:rPr>
              <a:t>EQUATIONS</a:t>
            </a:r>
            <a:endParaRPr sz="1000">
              <a:latin typeface="Times New Roman"/>
              <a:cs typeface="Times New Roman"/>
            </a:endParaRPr>
          </a:p>
          <a:p>
            <a:pPr marL="12700" marR="5080">
              <a:lnSpc>
                <a:spcPct val="100000"/>
              </a:lnSpc>
              <a:spcBef>
                <a:spcPts val="825"/>
              </a:spcBef>
            </a:pPr>
            <a:r>
              <a:rPr dirty="0" sz="1000">
                <a:solidFill>
                  <a:srgbClr val="010202"/>
                </a:solidFill>
                <a:latin typeface="Times New Roman"/>
                <a:cs typeface="Times New Roman"/>
              </a:rPr>
              <a:t>If </a:t>
            </a:r>
            <a:r>
              <a:rPr dirty="0" sz="1000" spc="-5" i="1">
                <a:solidFill>
                  <a:srgbClr val="010202"/>
                </a:solidFill>
                <a:latin typeface="Times New Roman"/>
                <a:cs typeface="Times New Roman"/>
              </a:rPr>
              <a:t>Z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and </a:t>
            </a:r>
            <a:r>
              <a:rPr dirty="0" sz="1000" i="1">
                <a:solidFill>
                  <a:srgbClr val="010202"/>
                </a:solidFill>
                <a:latin typeface="Times New Roman"/>
                <a:cs typeface="Times New Roman"/>
              </a:rPr>
              <a:t>x </a:t>
            </a:r>
            <a:r>
              <a:rPr dirty="0" sz="1000">
                <a:solidFill>
                  <a:srgbClr val="010202"/>
                </a:solidFill>
                <a:latin typeface="Times New Roman"/>
                <a:cs typeface="Times New Roman"/>
              </a:rPr>
              <a:t>and </a:t>
            </a:r>
            <a:r>
              <a:rPr dirty="0" sz="1000" i="1">
                <a:solidFill>
                  <a:srgbClr val="010202"/>
                </a:solidFill>
                <a:latin typeface="Times New Roman"/>
                <a:cs typeface="Times New Roman"/>
              </a:rPr>
              <a:t>y </a:t>
            </a:r>
            <a:r>
              <a:rPr dirty="0" sz="1000">
                <a:solidFill>
                  <a:srgbClr val="010202"/>
                </a:solidFill>
                <a:latin typeface="Times New Roman"/>
                <a:cs typeface="Times New Roman"/>
              </a:rPr>
              <a:t>are chosen as the independent variables in a closed  </a:t>
            </a:r>
            <a:r>
              <a:rPr dirty="0" sz="1000" spc="-5">
                <a:solidFill>
                  <a:srgbClr val="010202"/>
                </a:solidFill>
                <a:latin typeface="Times New Roman"/>
                <a:cs typeface="Times New Roman"/>
              </a:rPr>
              <a:t>system of fixed composition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14" name="object 14"/>
          <p:cNvSpPr/>
          <p:nvPr/>
        </p:nvSpPr>
        <p:spPr>
          <a:xfrm>
            <a:off x="2148458" y="1358074"/>
            <a:ext cx="762000" cy="171450"/>
          </a:xfrm>
          <a:prstGeom prst="rect">
            <a:avLst/>
          </a:prstGeom>
          <a:blipFill>
            <a:blip r:embed="rId5" cstate="print"/>
            <a:stretch>
              <a:fillRect/>
            </a:stretch>
          </a:blipFill>
        </p:spPr>
        <p:txBody>
          <a:bodyPr wrap="square" lIns="0" tIns="0" rIns="0" bIns="0" rtlCol="0"/>
          <a:lstStyle/>
          <a:p/>
        </p:txBody>
      </p:sp>
      <p:sp>
        <p:nvSpPr>
          <p:cNvPr id="15" name="object 15"/>
          <p:cNvSpPr/>
          <p:nvPr/>
        </p:nvSpPr>
        <p:spPr>
          <a:xfrm>
            <a:off x="1884443" y="3885272"/>
            <a:ext cx="1244195" cy="326027"/>
          </a:xfrm>
          <a:prstGeom prst="rect">
            <a:avLst/>
          </a:prstGeom>
          <a:blipFill>
            <a:blip r:embed="rId6" cstate="print"/>
            <a:stretch>
              <a:fillRect/>
            </a:stretch>
          </a:blipFill>
        </p:spPr>
        <p:txBody>
          <a:bodyPr wrap="square" lIns="0" tIns="0" rIns="0" bIns="0" rtlCol="0"/>
          <a:lstStyle/>
          <a:p/>
        </p:txBody>
      </p:sp>
      <p:sp>
        <p:nvSpPr>
          <p:cNvPr id="16" name="object 16"/>
          <p:cNvSpPr/>
          <p:nvPr/>
        </p:nvSpPr>
        <p:spPr>
          <a:xfrm>
            <a:off x="1890522" y="4810988"/>
            <a:ext cx="1274064" cy="329408"/>
          </a:xfrm>
          <a:prstGeom prst="rect">
            <a:avLst/>
          </a:prstGeom>
          <a:blipFill>
            <a:blip r:embed="rId7" cstate="print"/>
            <a:stretch>
              <a:fillRect/>
            </a:stretch>
          </a:blipFill>
        </p:spPr>
        <p:txBody>
          <a:bodyPr wrap="square" lIns="0" tIns="0" rIns="0" bIns="0" rtlCol="0"/>
          <a:lstStyle/>
          <a:p/>
        </p:txBody>
      </p:sp>
      <p:sp>
        <p:nvSpPr>
          <p:cNvPr id="17" name="object 17"/>
          <p:cNvSpPr/>
          <p:nvPr/>
        </p:nvSpPr>
        <p:spPr>
          <a:xfrm>
            <a:off x="1465262" y="5830823"/>
            <a:ext cx="2086610" cy="385825"/>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03400" y="700405"/>
            <a:ext cx="1447800" cy="4572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686568" y="403097"/>
            <a:ext cx="1367790" cy="593090"/>
          </a:xfrm>
          <a:prstGeom prst="rect">
            <a:avLst/>
          </a:prstGeom>
        </p:spPr>
        <p:txBody>
          <a:bodyPr wrap="square" lIns="0" tIns="12700" rIns="0" bIns="0" rtlCol="0" vert="horz">
            <a:spAutoFit/>
          </a:bodyPr>
          <a:lstStyle/>
          <a:p>
            <a:pPr algn="r" marR="17145">
              <a:lnSpc>
                <a:spcPct val="100000"/>
              </a:lnSpc>
              <a:spcBef>
                <a:spcPts val="100"/>
              </a:spcBef>
            </a:pPr>
            <a:r>
              <a:rPr dirty="0" sz="1000" i="1">
                <a:solidFill>
                  <a:srgbClr val="231F20"/>
                </a:solidFill>
                <a:latin typeface="Times New Roman"/>
                <a:cs typeface="Times New Roman"/>
              </a:rPr>
              <a:t>Auxiliary Functions  </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113</a:t>
            </a:r>
            <a:endParaRPr sz="1000">
              <a:latin typeface="Times New Roman"/>
              <a:cs typeface="Times New Roman"/>
            </a:endParaRPr>
          </a:p>
          <a:p>
            <a:pPr>
              <a:lnSpc>
                <a:spcPct val="100000"/>
              </a:lnSpc>
            </a:pPr>
            <a:endParaRPr sz="1100">
              <a:latin typeface="Times New Roman"/>
              <a:cs typeface="Times New Roman"/>
            </a:endParaRPr>
          </a:p>
          <a:p>
            <a:pPr algn="r" marR="5080">
              <a:lnSpc>
                <a:spcPct val="100000"/>
              </a:lnSpc>
              <a:spcBef>
                <a:spcPts val="800"/>
              </a:spcBef>
            </a:pPr>
            <a:r>
              <a:rPr dirty="0" sz="1000">
                <a:solidFill>
                  <a:srgbClr val="010202"/>
                </a:solidFill>
                <a:latin typeface="Times New Roman"/>
                <a:cs typeface="Times New Roman"/>
              </a:rPr>
              <a:t>(5.31)</a:t>
            </a:r>
            <a:endParaRPr sz="1000">
              <a:latin typeface="Times New Roman"/>
              <a:cs typeface="Times New Roman"/>
            </a:endParaRPr>
          </a:p>
        </p:txBody>
      </p:sp>
      <p:sp>
        <p:nvSpPr>
          <p:cNvPr id="4" name="object 4"/>
          <p:cNvSpPr/>
          <p:nvPr/>
        </p:nvSpPr>
        <p:spPr>
          <a:xfrm>
            <a:off x="1884362" y="1407794"/>
            <a:ext cx="1295400" cy="4476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721859" y="152526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(5.32)</a:t>
            </a:r>
            <a:endParaRPr sz="1000">
              <a:latin typeface="Times New Roman"/>
              <a:cs typeface="Times New Roman"/>
            </a:endParaRPr>
          </a:p>
        </p:txBody>
      </p:sp>
      <p:sp>
        <p:nvSpPr>
          <p:cNvPr id="6" name="object 6"/>
          <p:cNvSpPr/>
          <p:nvPr/>
        </p:nvSpPr>
        <p:spPr>
          <a:xfrm>
            <a:off x="1879600" y="2115185"/>
            <a:ext cx="1304925" cy="4381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721859" y="2223134"/>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(5.33)</a:t>
            </a:r>
            <a:endParaRPr sz="1000">
              <a:latin typeface="Times New Roman"/>
              <a:cs typeface="Times New Roman"/>
            </a:endParaRPr>
          </a:p>
        </p:txBody>
      </p:sp>
      <p:sp>
        <p:nvSpPr>
          <p:cNvPr id="8" name="object 8"/>
          <p:cNvSpPr/>
          <p:nvPr/>
        </p:nvSpPr>
        <p:spPr>
          <a:xfrm>
            <a:off x="1808162" y="2803525"/>
            <a:ext cx="1447800" cy="44767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119" y="2921000"/>
            <a:ext cx="4610100" cy="1167765"/>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(5.34)</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500">
              <a:latin typeface="Times New Roman"/>
              <a:cs typeface="Times New Roman"/>
            </a:endParaRPr>
          </a:p>
          <a:p>
            <a:pPr algn="just" marL="12700" marR="15240">
              <a:lnSpc>
                <a:spcPct val="100000"/>
              </a:lnSpc>
            </a:pPr>
            <a:r>
              <a:rPr dirty="0" sz="1000" spc="-10">
                <a:solidFill>
                  <a:srgbClr val="010202"/>
                </a:solidFill>
                <a:latin typeface="Times New Roman"/>
                <a:cs typeface="Times New Roman"/>
              </a:rPr>
              <a:t>Similarly, </a:t>
            </a:r>
            <a:r>
              <a:rPr dirty="0" sz="1000">
                <a:solidFill>
                  <a:srgbClr val="010202"/>
                </a:solidFill>
                <a:latin typeface="Times New Roman"/>
                <a:cs typeface="Times New Roman"/>
              </a:rPr>
              <a:t>equations can be obtained by considering variations in composition. The value  of the above equations lies in the fact that they contain many experimentally measurable  quantities. Consider the dependence of the entropy of an ideal gas on the </a:t>
            </a:r>
            <a:r>
              <a:rPr dirty="0" sz="1000" spc="-5">
                <a:solidFill>
                  <a:srgbClr val="010202"/>
                </a:solidFill>
                <a:latin typeface="Times New Roman"/>
                <a:cs typeface="Times New Roman"/>
              </a:rPr>
              <a:t>independent  </a:t>
            </a:r>
            <a:r>
              <a:rPr dirty="0" sz="1000">
                <a:solidFill>
                  <a:srgbClr val="010202"/>
                </a:solidFill>
                <a:latin typeface="Times New Roman"/>
                <a:cs typeface="Times New Roman"/>
              </a:rPr>
              <a:t>variables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spc="-65" i="1">
                <a:solidFill>
                  <a:srgbClr val="010202"/>
                </a:solidFill>
                <a:latin typeface="Times New Roman"/>
                <a:cs typeface="Times New Roman"/>
              </a:rPr>
              <a:t>V,</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i.e.,</a:t>
            </a:r>
            <a:endParaRPr sz="1000">
              <a:latin typeface="Times New Roman"/>
              <a:cs typeface="Times New Roman"/>
            </a:endParaRPr>
          </a:p>
        </p:txBody>
      </p:sp>
      <p:sp>
        <p:nvSpPr>
          <p:cNvPr id="10" name="object 10"/>
          <p:cNvSpPr/>
          <p:nvPr/>
        </p:nvSpPr>
        <p:spPr>
          <a:xfrm>
            <a:off x="2117725" y="4263390"/>
            <a:ext cx="819150" cy="161925"/>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4627879"/>
            <a:ext cx="152908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differentiation </a:t>
            </a:r>
            <a:r>
              <a:rPr dirty="0" sz="1000">
                <a:solidFill>
                  <a:srgbClr val="010202"/>
                </a:solidFill>
                <a:latin typeface="Times New Roman"/>
                <a:cs typeface="Times New Roman"/>
              </a:rPr>
              <a:t>of which</a:t>
            </a:r>
            <a:r>
              <a:rPr dirty="0" sz="1000" spc="-3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12" name="object 12"/>
          <p:cNvSpPr/>
          <p:nvPr/>
        </p:nvSpPr>
        <p:spPr>
          <a:xfrm>
            <a:off x="1703387" y="4980304"/>
            <a:ext cx="1647825" cy="352425"/>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44500" y="5097779"/>
            <a:ext cx="4598670" cy="800100"/>
          </a:xfrm>
          <a:prstGeom prst="rect">
            <a:avLst/>
          </a:prstGeom>
        </p:spPr>
        <p:txBody>
          <a:bodyPr wrap="square" lIns="0" tIns="12700" rIns="0" bIns="0" rtlCol="0" vert="horz">
            <a:spAutoFit/>
          </a:bodyPr>
          <a:lstStyle/>
          <a:p>
            <a:pPr algn="r" marR="180340">
              <a:lnSpc>
                <a:spcPct val="100000"/>
              </a:lnSpc>
              <a:spcBef>
                <a:spcPts val="100"/>
              </a:spcBef>
            </a:pPr>
            <a:r>
              <a:rPr dirty="0" sz="1000">
                <a:solidFill>
                  <a:srgbClr val="010202"/>
                </a:solidFill>
                <a:latin typeface="Times New Roman"/>
                <a:cs typeface="Times New Roman"/>
              </a:rPr>
              <a:t>(i)</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3335" marR="5080" indent="-1270">
              <a:lnSpc>
                <a:spcPct val="100000"/>
              </a:lnSpc>
            </a:pPr>
            <a:r>
              <a:rPr dirty="0" sz="1000">
                <a:solidFill>
                  <a:srgbClr val="010202"/>
                </a:solidFill>
                <a:latin typeface="Times New Roman"/>
                <a:cs typeface="Times New Roman"/>
              </a:rPr>
              <a:t>From combination of the definition of the constant volume heat </a:t>
            </a:r>
            <a:r>
              <a:rPr dirty="0" sz="1000" spc="-10">
                <a:solidFill>
                  <a:srgbClr val="010202"/>
                </a:solidFill>
                <a:latin typeface="Times New Roman"/>
                <a:cs typeface="Times New Roman"/>
              </a:rPr>
              <a:t>capacity, </a:t>
            </a:r>
            <a:r>
              <a:rPr dirty="0" sz="1000">
                <a:solidFill>
                  <a:srgbClr val="010202"/>
                </a:solidFill>
                <a:latin typeface="Times New Roman"/>
                <a:cs typeface="Times New Roman"/>
              </a:rPr>
              <a:t>Eq. (2.6),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Eq. (3.8) applied to a reversible process conducted at constant</a:t>
            </a:r>
            <a:r>
              <a:rPr dirty="0" sz="1000" spc="-25">
                <a:solidFill>
                  <a:srgbClr val="010202"/>
                </a:solidFill>
                <a:latin typeface="Times New Roman"/>
                <a:cs typeface="Times New Roman"/>
              </a:rPr>
              <a:t> </a:t>
            </a:r>
            <a:r>
              <a:rPr dirty="0" sz="1000">
                <a:solidFill>
                  <a:srgbClr val="010202"/>
                </a:solidFill>
                <a:latin typeface="Times New Roman"/>
                <a:cs typeface="Times New Roman"/>
              </a:rPr>
              <a:t>volume,</a:t>
            </a:r>
            <a:endParaRPr sz="1000">
              <a:latin typeface="Times New Roman"/>
              <a:cs typeface="Times New Roman"/>
            </a:endParaRPr>
          </a:p>
        </p:txBody>
      </p:sp>
      <p:sp>
        <p:nvSpPr>
          <p:cNvPr id="14" name="object 14"/>
          <p:cNvSpPr/>
          <p:nvPr/>
        </p:nvSpPr>
        <p:spPr>
          <a:xfrm>
            <a:off x="1798637" y="6072504"/>
            <a:ext cx="1457325" cy="133350"/>
          </a:xfrm>
          <a:prstGeom prst="rect">
            <a:avLst/>
          </a:prstGeom>
          <a:blipFill>
            <a:blip r:embed="rId8" cstate="print"/>
            <a:stretch>
              <a:fillRect/>
            </a:stretch>
          </a:blipFill>
        </p:spPr>
        <p:txBody>
          <a:bodyPr wrap="square" lIns="0" tIns="0" rIns="0" bIns="0" rtlCol="0"/>
          <a:lstStyle/>
          <a:p/>
        </p:txBody>
      </p:sp>
      <p:sp>
        <p:nvSpPr>
          <p:cNvPr id="15" name="object 15"/>
          <p:cNvSpPr txBox="1"/>
          <p:nvPr/>
        </p:nvSpPr>
        <p:spPr>
          <a:xfrm>
            <a:off x="444500" y="6408420"/>
            <a:ext cx="36728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 first partial derivative on the right-hand side of Eq. (i) is obtained</a:t>
            </a:r>
            <a:r>
              <a:rPr dirty="0" sz="1000" spc="-9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16" name="object 16"/>
          <p:cNvSpPr/>
          <p:nvPr/>
        </p:nvSpPr>
        <p:spPr>
          <a:xfrm>
            <a:off x="2027237" y="6760844"/>
            <a:ext cx="1009650" cy="447675"/>
          </a:xfrm>
          <a:prstGeom prst="rect">
            <a:avLst/>
          </a:prstGeom>
          <a:blipFill>
            <a:blip r:embed="rId9" cstate="print"/>
            <a:stretch>
              <a:fillRect/>
            </a:stretch>
          </a:blipFill>
        </p:spPr>
        <p:txBody>
          <a:bodyPr wrap="square" lIns="0" tIns="0" rIns="0" bIns="0" rtlCol="0"/>
          <a:lstStyle/>
          <a:p/>
        </p:txBody>
      </p:sp>
      <p:sp>
        <p:nvSpPr>
          <p:cNvPr id="17" name="object 17"/>
          <p:cNvSpPr txBox="1"/>
          <p:nvPr/>
        </p:nvSpPr>
        <p:spPr>
          <a:xfrm>
            <a:off x="444500" y="7411084"/>
            <a:ext cx="4598670" cy="330200"/>
          </a:xfrm>
          <a:prstGeom prst="rect">
            <a:avLst/>
          </a:prstGeom>
        </p:spPr>
        <p:txBody>
          <a:bodyPr wrap="square" lIns="0" tIns="12700" rIns="0" bIns="0" rtlCol="0" vert="horz">
            <a:spAutoFit/>
          </a:bodyPr>
          <a:lstStyle/>
          <a:p>
            <a:pPr marL="12700" marR="5080" indent="-635">
              <a:lnSpc>
                <a:spcPct val="100000"/>
              </a:lnSpc>
              <a:spcBef>
                <a:spcPts val="100"/>
              </a:spcBef>
            </a:pPr>
            <a:r>
              <a:rPr dirty="0" sz="1000">
                <a:solidFill>
                  <a:srgbClr val="010202"/>
                </a:solidFill>
                <a:latin typeface="Times New Roman"/>
                <a:cs typeface="Times New Roman"/>
              </a:rPr>
              <a:t>and the second partial derivative in Eq. (i) is obtained from </a:t>
            </a:r>
            <a:r>
              <a:rPr dirty="0" sz="1000" spc="-10">
                <a:solidFill>
                  <a:srgbClr val="010202"/>
                </a:solidFill>
                <a:latin typeface="Times New Roman"/>
                <a:cs typeface="Times New Roman"/>
              </a:rPr>
              <a:t>Maxwell’s </a:t>
            </a:r>
            <a:r>
              <a:rPr dirty="0" sz="1000">
                <a:solidFill>
                  <a:srgbClr val="010202"/>
                </a:solidFill>
                <a:latin typeface="Times New Roman"/>
                <a:cs typeface="Times New Roman"/>
              </a:rPr>
              <a:t>equation (5.33).  Thus, Eq. (i) can be written</a:t>
            </a:r>
            <a:r>
              <a:rPr dirty="0" sz="1000" spc="-1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114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812925" y="713105"/>
            <a:ext cx="1428750" cy="3429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721859" y="830580"/>
            <a:ext cx="1803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(ii)</a:t>
            </a:r>
            <a:endParaRPr sz="1000">
              <a:latin typeface="Times New Roman"/>
              <a:cs typeface="Times New Roman"/>
            </a:endParaRPr>
          </a:p>
        </p:txBody>
      </p:sp>
      <p:sp>
        <p:nvSpPr>
          <p:cNvPr id="5" name="object 5"/>
          <p:cNvSpPr txBox="1"/>
          <p:nvPr/>
        </p:nvSpPr>
        <p:spPr>
          <a:xfrm>
            <a:off x="444500" y="1300480"/>
            <a:ext cx="120586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the ideal gas</a:t>
            </a:r>
            <a:r>
              <a:rPr dirty="0" sz="1000" spc="-85">
                <a:solidFill>
                  <a:srgbClr val="010202"/>
                </a:solidFill>
                <a:latin typeface="Times New Roman"/>
                <a:cs typeface="Times New Roman"/>
              </a:rPr>
              <a:t> </a:t>
            </a:r>
            <a:r>
              <a:rPr dirty="0" sz="1000" spc="-20">
                <a:solidFill>
                  <a:srgbClr val="010202"/>
                </a:solidFill>
                <a:latin typeface="Times New Roman"/>
                <a:cs typeface="Times New Roman"/>
              </a:rPr>
              <a:t>law,</a:t>
            </a:r>
            <a:endParaRPr sz="1000">
              <a:latin typeface="Times New Roman"/>
              <a:cs typeface="Times New Roman"/>
            </a:endParaRPr>
          </a:p>
        </p:txBody>
      </p:sp>
      <p:sp>
        <p:nvSpPr>
          <p:cNvPr id="6" name="object 6"/>
          <p:cNvSpPr/>
          <p:nvPr/>
        </p:nvSpPr>
        <p:spPr>
          <a:xfrm>
            <a:off x="2036762" y="1652904"/>
            <a:ext cx="990600" cy="44767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721859" y="1770379"/>
            <a:ext cx="21590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(iii)</a:t>
            </a:r>
            <a:endParaRPr sz="1000">
              <a:latin typeface="Times New Roman"/>
              <a:cs typeface="Times New Roman"/>
            </a:endParaRPr>
          </a:p>
        </p:txBody>
      </p:sp>
      <p:sp>
        <p:nvSpPr>
          <p:cNvPr id="8" name="object 8"/>
          <p:cNvSpPr txBox="1"/>
          <p:nvPr/>
        </p:nvSpPr>
        <p:spPr>
          <a:xfrm>
            <a:off x="444500" y="2303145"/>
            <a:ext cx="1732914"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thus Eq. (ii) can be written</a:t>
            </a:r>
            <a:r>
              <a:rPr dirty="0" sz="1000" spc="-9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1760537" y="2655570"/>
            <a:ext cx="1543050" cy="381000"/>
          </a:xfrm>
          <a:prstGeom prst="rect">
            <a:avLst/>
          </a:prstGeom>
          <a:blipFill>
            <a:blip r:embed="rId4" cstate="print"/>
            <a:stretch>
              <a:fillRect/>
            </a:stretch>
          </a:blipFill>
        </p:spPr>
        <p:txBody>
          <a:bodyPr wrap="square" lIns="0" tIns="0" rIns="0" bIns="0" rtlCol="0"/>
          <a:lstStyle/>
          <a:p/>
        </p:txBody>
      </p:sp>
      <p:sp>
        <p:nvSpPr>
          <p:cNvPr id="10" name="object 10"/>
          <p:cNvSpPr txBox="1"/>
          <p:nvPr/>
        </p:nvSpPr>
        <p:spPr>
          <a:xfrm>
            <a:off x="4721859" y="277304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(iv)</a:t>
            </a:r>
            <a:endParaRPr sz="1000">
              <a:latin typeface="Times New Roman"/>
              <a:cs typeface="Times New Roman"/>
            </a:endParaRPr>
          </a:p>
        </p:txBody>
      </p:sp>
      <p:sp>
        <p:nvSpPr>
          <p:cNvPr id="11" name="object 11"/>
          <p:cNvSpPr txBox="1"/>
          <p:nvPr/>
        </p:nvSpPr>
        <p:spPr>
          <a:xfrm>
            <a:off x="444500" y="3242945"/>
            <a:ext cx="271653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integration of which between the states </a:t>
            </a:r>
            <a:r>
              <a:rPr dirty="0" sz="1000">
                <a:solidFill>
                  <a:srgbClr val="010202"/>
                </a:solidFill>
                <a:latin typeface="Times New Roman"/>
                <a:cs typeface="Times New Roman"/>
              </a:rPr>
              <a:t>1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2</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2" name="object 12"/>
          <p:cNvSpPr/>
          <p:nvPr/>
        </p:nvSpPr>
        <p:spPr>
          <a:xfrm>
            <a:off x="1512887" y="3595370"/>
            <a:ext cx="2028825" cy="342900"/>
          </a:xfrm>
          <a:prstGeom prst="rect">
            <a:avLst/>
          </a:prstGeom>
          <a:blipFill>
            <a:blip r:embed="rId5" cstate="print"/>
            <a:stretch>
              <a:fillRect/>
            </a:stretch>
          </a:blipFill>
        </p:spPr>
        <p:txBody>
          <a:bodyPr wrap="square" lIns="0" tIns="0" rIns="0" bIns="0" rtlCol="0"/>
          <a:lstStyle/>
          <a:p/>
        </p:txBody>
      </p:sp>
      <p:sp>
        <p:nvSpPr>
          <p:cNvPr id="13" name="object 13"/>
          <p:cNvSpPr txBox="1"/>
          <p:nvPr/>
        </p:nvSpPr>
        <p:spPr>
          <a:xfrm>
            <a:off x="444500" y="3712845"/>
            <a:ext cx="4599305" cy="1104900"/>
          </a:xfrm>
          <a:prstGeom prst="rect">
            <a:avLst/>
          </a:prstGeom>
        </p:spPr>
        <p:txBody>
          <a:bodyPr wrap="square" lIns="0" tIns="12700" rIns="0" bIns="0" rtlCol="0" vert="horz">
            <a:spAutoFit/>
          </a:bodyPr>
          <a:lstStyle/>
          <a:p>
            <a:pPr algn="r" marR="153035">
              <a:lnSpc>
                <a:spcPct val="100000"/>
              </a:lnSpc>
              <a:spcBef>
                <a:spcPts val="100"/>
              </a:spcBef>
            </a:pPr>
            <a:r>
              <a:rPr dirty="0" sz="1000">
                <a:solidFill>
                  <a:srgbClr val="010202"/>
                </a:solidFill>
                <a:latin typeface="Times New Roman"/>
                <a:cs typeface="Times New Roman"/>
              </a:rPr>
              <a:t>(v)</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 marR="5715">
              <a:lnSpc>
                <a:spcPct val="100000"/>
              </a:lnSpc>
            </a:pPr>
            <a:r>
              <a:rPr dirty="0" sz="1000">
                <a:solidFill>
                  <a:srgbClr val="010202"/>
                </a:solidFill>
                <a:latin typeface="Times New Roman"/>
                <a:cs typeface="Times New Roman"/>
              </a:rPr>
              <a:t>Eq. (v) could have been used for the solution of Ex. 1 presented in Chap. 3, and, for a  </a:t>
            </a:r>
            <a:r>
              <a:rPr dirty="0" sz="1000" spc="-5">
                <a:solidFill>
                  <a:srgbClr val="010202"/>
                </a:solidFill>
                <a:latin typeface="Times New Roman"/>
                <a:cs typeface="Times New Roman"/>
              </a:rPr>
              <a:t>reversible isentropic process, Eq. (v) collapses to Eq.</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(2.9).</a:t>
            </a:r>
            <a:endParaRPr sz="1000">
              <a:latin typeface="Times New Roman"/>
              <a:cs typeface="Times New Roman"/>
            </a:endParaRPr>
          </a:p>
          <a:p>
            <a:pPr marL="12700" marR="5080" indent="127000">
              <a:lnSpc>
                <a:spcPct val="100000"/>
              </a:lnSpc>
            </a:pPr>
            <a:r>
              <a:rPr dirty="0" sz="1000" spc="-5">
                <a:solidFill>
                  <a:srgbClr val="010202"/>
                </a:solidFill>
                <a:latin typeface="Times New Roman"/>
                <a:cs typeface="Times New Roman"/>
              </a:rPr>
              <a:t>A </a:t>
            </a:r>
            <a:r>
              <a:rPr dirty="0" sz="1000">
                <a:solidFill>
                  <a:srgbClr val="010202"/>
                </a:solidFill>
                <a:latin typeface="Times New Roman"/>
                <a:cs typeface="Times New Roman"/>
              </a:rPr>
              <a:t>similar example of the use of </a:t>
            </a:r>
            <a:r>
              <a:rPr dirty="0" sz="1000" spc="-10">
                <a:solidFill>
                  <a:srgbClr val="010202"/>
                </a:solidFill>
                <a:latin typeface="Times New Roman"/>
                <a:cs typeface="Times New Roman"/>
              </a:rPr>
              <a:t>Maxwell’s </a:t>
            </a:r>
            <a:r>
              <a:rPr dirty="0" sz="1000">
                <a:solidFill>
                  <a:srgbClr val="010202"/>
                </a:solidFill>
                <a:latin typeface="Times New Roman"/>
                <a:cs typeface="Times New Roman"/>
              </a:rPr>
              <a:t>equations is as follows.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 closed </a:t>
            </a:r>
            <a:r>
              <a:rPr dirty="0" sz="1000" spc="-5">
                <a:solidFill>
                  <a:srgbClr val="010202"/>
                </a:solidFill>
                <a:latin typeface="Times New Roman"/>
                <a:cs typeface="Times New Roman"/>
              </a:rPr>
              <a:t>system  of fixed composition Eq. (3.12)</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4" name="object 14"/>
          <p:cNvSpPr/>
          <p:nvPr/>
        </p:nvSpPr>
        <p:spPr>
          <a:xfrm>
            <a:off x="1874837" y="5001895"/>
            <a:ext cx="1314450" cy="142875"/>
          </a:xfrm>
          <a:prstGeom prst="rect">
            <a:avLst/>
          </a:prstGeom>
          <a:blipFill>
            <a:blip r:embed="rId6" cstate="print"/>
            <a:stretch>
              <a:fillRect/>
            </a:stretch>
          </a:blipFill>
        </p:spPr>
        <p:txBody>
          <a:bodyPr wrap="square" lIns="0" tIns="0" rIns="0" bIns="0" rtlCol="0"/>
          <a:lstStyle/>
          <a:p/>
        </p:txBody>
      </p:sp>
      <p:sp>
        <p:nvSpPr>
          <p:cNvPr id="15" name="object 15"/>
          <p:cNvSpPr txBox="1"/>
          <p:nvPr/>
        </p:nvSpPr>
        <p:spPr>
          <a:xfrm>
            <a:off x="444500" y="5347334"/>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6" name="object 16"/>
          <p:cNvSpPr/>
          <p:nvPr/>
        </p:nvSpPr>
        <p:spPr>
          <a:xfrm>
            <a:off x="1836737" y="5699759"/>
            <a:ext cx="1381125" cy="342900"/>
          </a:xfrm>
          <a:prstGeom prst="rect">
            <a:avLst/>
          </a:prstGeom>
          <a:blipFill>
            <a:blip r:embed="rId7" cstate="print"/>
            <a:stretch>
              <a:fillRect/>
            </a:stretch>
          </a:blipFill>
        </p:spPr>
        <p:txBody>
          <a:bodyPr wrap="square" lIns="0" tIns="0" rIns="0" bIns="0" rtlCol="0"/>
          <a:lstStyle/>
          <a:p/>
        </p:txBody>
      </p:sp>
      <p:sp>
        <p:nvSpPr>
          <p:cNvPr id="17" name="object 17"/>
          <p:cNvSpPr txBox="1"/>
          <p:nvPr/>
        </p:nvSpPr>
        <p:spPr>
          <a:xfrm>
            <a:off x="444500" y="6245225"/>
            <a:ext cx="31254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Use of </a:t>
            </a:r>
            <a:r>
              <a:rPr dirty="0" sz="1000" spc="-15">
                <a:solidFill>
                  <a:srgbClr val="010202"/>
                </a:solidFill>
                <a:latin typeface="Times New Roman"/>
                <a:cs typeface="Times New Roman"/>
              </a:rPr>
              <a:t>Maxwell’s </a:t>
            </a:r>
            <a:r>
              <a:rPr dirty="0" sz="1000" spc="-5">
                <a:solidFill>
                  <a:srgbClr val="010202"/>
                </a:solidFill>
                <a:latin typeface="Times New Roman"/>
                <a:cs typeface="Times New Roman"/>
              </a:rPr>
              <a:t>equation (5.33) allows this to be written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18" name="object 18"/>
          <p:cNvSpPr/>
          <p:nvPr/>
        </p:nvSpPr>
        <p:spPr>
          <a:xfrm>
            <a:off x="1836737" y="6597650"/>
            <a:ext cx="1381125" cy="342900"/>
          </a:xfrm>
          <a:prstGeom prst="rect">
            <a:avLst/>
          </a:prstGeom>
          <a:blipFill>
            <a:blip r:embed="rId8" cstate="print"/>
            <a:stretch>
              <a:fillRect/>
            </a:stretch>
          </a:blipFill>
        </p:spPr>
        <p:txBody>
          <a:bodyPr wrap="square" lIns="0" tIns="0" rIns="0" bIns="0" rtlCol="0"/>
          <a:lstStyle/>
          <a:p/>
        </p:txBody>
      </p:sp>
      <p:sp>
        <p:nvSpPr>
          <p:cNvPr id="19" name="object 19"/>
          <p:cNvSpPr txBox="1"/>
          <p:nvPr/>
        </p:nvSpPr>
        <p:spPr>
          <a:xfrm>
            <a:off x="419100" y="7143115"/>
            <a:ext cx="4648835" cy="662940"/>
          </a:xfrm>
          <a:prstGeom prst="rect">
            <a:avLst/>
          </a:prstGeom>
        </p:spPr>
        <p:txBody>
          <a:bodyPr wrap="square" lIns="0" tIns="12700" rIns="0" bIns="0" rtlCol="0" vert="horz">
            <a:spAutoFit/>
          </a:bodyPr>
          <a:lstStyle/>
          <a:p>
            <a:pPr algn="just" marL="38100" marR="30480">
              <a:lnSpc>
                <a:spcPct val="100000"/>
              </a:lnSpc>
              <a:spcBef>
                <a:spcPts val="100"/>
              </a:spcBef>
            </a:pPr>
            <a:r>
              <a:rPr dirty="0" sz="1000" spc="-5">
                <a:solidFill>
                  <a:srgbClr val="010202"/>
                </a:solidFill>
                <a:latin typeface="Times New Roman"/>
                <a:cs typeface="Times New Roman"/>
              </a:rPr>
              <a:t>which is an equation of state relating the internal </a:t>
            </a:r>
            <a:r>
              <a:rPr dirty="0" sz="1000" spc="-20">
                <a:solidFill>
                  <a:srgbClr val="010202"/>
                </a:solidFill>
                <a:latin typeface="Times New Roman"/>
                <a:cs typeface="Times New Roman"/>
              </a:rPr>
              <a:t>energy,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closed system of fixed  </a:t>
            </a:r>
            <a:r>
              <a:rPr dirty="0" sz="1000">
                <a:solidFill>
                  <a:srgbClr val="010202"/>
                </a:solidFill>
                <a:latin typeface="Times New Roman"/>
                <a:cs typeface="Times New Roman"/>
              </a:rPr>
              <a:t>composition to the measurable quantities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V, </a:t>
            </a:r>
            <a:r>
              <a:rPr dirty="0" sz="1000">
                <a:solidFill>
                  <a:srgbClr val="010202"/>
                </a:solidFill>
                <a:latin typeface="Times New Roman"/>
                <a:cs typeface="Times New Roman"/>
              </a:rPr>
              <a:t>and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If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system </a:t>
            </a:r>
            <a:r>
              <a:rPr dirty="0" sz="1000" spc="-5">
                <a:solidFill>
                  <a:srgbClr val="010202"/>
                </a:solidFill>
                <a:latin typeface="Times New Roman"/>
                <a:cs typeface="Times New Roman"/>
              </a:rPr>
              <a:t>is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a:t>
            </a:r>
            <a:r>
              <a:rPr dirty="0" sz="1000">
                <a:solidFill>
                  <a:srgbClr val="010202"/>
                </a:solidFill>
                <a:latin typeface="Times New Roman"/>
                <a:cs typeface="Times New Roman"/>
              </a:rPr>
              <a:t>of </a:t>
            </a:r>
            <a:r>
              <a:rPr dirty="0" sz="1000" spc="-5">
                <a:solidFill>
                  <a:srgbClr val="010202"/>
                </a:solidFill>
                <a:latin typeface="Times New Roman"/>
                <a:cs typeface="Times New Roman"/>
              </a:rPr>
              <a:t>ideal </a:t>
            </a:r>
            <a:r>
              <a:rPr dirty="0" sz="1000">
                <a:solidFill>
                  <a:srgbClr val="010202"/>
                </a:solidFill>
                <a:latin typeface="Times New Roman"/>
                <a:cs typeface="Times New Roman"/>
              </a:rPr>
              <a:t>gas  </a:t>
            </a:r>
            <a:r>
              <a:rPr dirty="0" sz="1000" spc="-5">
                <a:solidFill>
                  <a:srgbClr val="010202"/>
                </a:solidFill>
                <a:latin typeface="Times New Roman"/>
                <a:cs typeface="Times New Roman"/>
              </a:rPr>
              <a:t>substitution</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Eq.</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(iii)</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into</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Eq.</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(vi)</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gives</a:t>
            </a:r>
            <a:r>
              <a:rPr dirty="0" sz="1000" spc="170">
                <a:solidFill>
                  <a:srgbClr val="010202"/>
                </a:solidFill>
                <a:latin typeface="Times New Roman"/>
                <a:cs typeface="Times New Roman"/>
              </a:rPr>
              <a:t>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U/</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a:t>
            </a:r>
            <a:r>
              <a:rPr dirty="0" baseline="-33333" sz="1125" spc="-15" i="1">
                <a:solidFill>
                  <a:srgbClr val="010202"/>
                </a:solidFill>
                <a:latin typeface="Times New Roman"/>
                <a:cs typeface="Times New Roman"/>
              </a:rPr>
              <a:t>T</a:t>
            </a:r>
            <a:r>
              <a:rPr dirty="0" sz="1000" spc="-10">
                <a:solidFill>
                  <a:srgbClr val="010202"/>
                </a:solidFill>
                <a:latin typeface="Times New Roman"/>
                <a:cs typeface="Times New Roman"/>
              </a:rPr>
              <a:t>=0,</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internal</a:t>
            </a:r>
            <a:endParaRPr sz="1000">
              <a:latin typeface="Times New Roman"/>
              <a:cs typeface="Times New Roman"/>
            </a:endParaRPr>
          </a:p>
          <a:p>
            <a:pPr algn="just" marL="61594">
              <a:lnSpc>
                <a:spcPct val="100000"/>
              </a:lnSpc>
              <a:spcBef>
                <a:spcPts val="220"/>
              </a:spcBef>
            </a:pP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an ideal gas is independent of the volume of the gas.</a:t>
            </a:r>
            <a:endParaRPr sz="10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7"/>
            <a:ext cx="4598035" cy="593090"/>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Auxiliary Functions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115</a:t>
            </a:r>
            <a:endParaRPr sz="1000">
              <a:latin typeface="Times New Roman"/>
              <a:cs typeface="Times New Roman"/>
            </a:endParaRPr>
          </a:p>
          <a:p>
            <a:pPr marL="12700" marR="5080" indent="127000">
              <a:lnSpc>
                <a:spcPct val="100000"/>
              </a:lnSpc>
              <a:spcBef>
                <a:spcPts val="865"/>
              </a:spcBef>
            </a:pPr>
            <a:r>
              <a:rPr dirty="0" sz="1000" spc="-10">
                <a:solidFill>
                  <a:srgbClr val="010202"/>
                </a:solidFill>
                <a:latin typeface="Times New Roman"/>
                <a:cs typeface="Times New Roman"/>
              </a:rPr>
              <a:t>Similarly, </a:t>
            </a:r>
            <a:r>
              <a:rPr dirty="0" sz="1000">
                <a:solidFill>
                  <a:srgbClr val="010202"/>
                </a:solidFill>
                <a:latin typeface="Times New Roman"/>
                <a:cs typeface="Times New Roman"/>
              </a:rPr>
              <a:t>for a closed system of fixed composition, Eq. (5.10) gives </a:t>
            </a:r>
            <a:r>
              <a:rPr dirty="0" sz="1000" i="1">
                <a:solidFill>
                  <a:srgbClr val="010202"/>
                </a:solidFill>
                <a:latin typeface="Times New Roman"/>
                <a:cs typeface="Times New Roman"/>
              </a:rPr>
              <a:t>dH</a:t>
            </a:r>
            <a:r>
              <a:rPr dirty="0" sz="1000">
                <a:solidFill>
                  <a:srgbClr val="010202"/>
                </a:solidFill>
                <a:latin typeface="Times New Roman"/>
                <a:cs typeface="Times New Roman"/>
              </a:rPr>
              <a:t>= </a:t>
            </a:r>
            <a:r>
              <a:rPr dirty="0" sz="1000" i="1">
                <a:solidFill>
                  <a:srgbClr val="010202"/>
                </a:solidFill>
                <a:latin typeface="Times New Roman"/>
                <a:cs typeface="Times New Roman"/>
              </a:rPr>
              <a:t>TdS+VdP </a:t>
            </a:r>
            <a:r>
              <a:rPr dirty="0" sz="1000">
                <a:solidFill>
                  <a:srgbClr val="010202"/>
                </a:solidFill>
                <a:latin typeface="Times New Roman"/>
                <a:cs typeface="Times New Roman"/>
              </a:rPr>
              <a:t>in  which</a:t>
            </a:r>
            <a:r>
              <a:rPr dirty="0" sz="1000" spc="-5">
                <a:solidFill>
                  <a:srgbClr val="010202"/>
                </a:solidFill>
                <a:latin typeface="Times New Roman"/>
                <a:cs typeface="Times New Roman"/>
              </a:rPr>
              <a:t> </a:t>
            </a:r>
            <a:r>
              <a:rPr dirty="0" sz="1000">
                <a:solidFill>
                  <a:srgbClr val="010202"/>
                </a:solidFill>
                <a:latin typeface="Times New Roman"/>
                <a:cs typeface="Times New Roman"/>
              </a:rPr>
              <a:t>case</a:t>
            </a:r>
            <a:endParaRPr sz="1000">
              <a:latin typeface="Times New Roman"/>
              <a:cs typeface="Times New Roman"/>
            </a:endParaRPr>
          </a:p>
        </p:txBody>
      </p:sp>
      <p:sp>
        <p:nvSpPr>
          <p:cNvPr id="3" name="object 3"/>
          <p:cNvSpPr/>
          <p:nvPr/>
        </p:nvSpPr>
        <p:spPr>
          <a:xfrm>
            <a:off x="1831975" y="1322705"/>
            <a:ext cx="1390650" cy="3429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868170"/>
            <a:ext cx="2315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Substituting </a:t>
            </a:r>
            <a:r>
              <a:rPr dirty="0" sz="1000" spc="-10">
                <a:solidFill>
                  <a:srgbClr val="010202"/>
                </a:solidFill>
                <a:latin typeface="Times New Roman"/>
                <a:cs typeface="Times New Roman"/>
              </a:rPr>
              <a:t>Maxwell’s </a:t>
            </a:r>
            <a:r>
              <a:rPr dirty="0" sz="1000">
                <a:solidFill>
                  <a:srgbClr val="010202"/>
                </a:solidFill>
                <a:latin typeface="Times New Roman"/>
                <a:cs typeface="Times New Roman"/>
              </a:rPr>
              <a:t>equation (5.34)</a:t>
            </a:r>
            <a:r>
              <a:rPr dirty="0" sz="1000" spc="-5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5" name="object 5"/>
          <p:cNvSpPr/>
          <p:nvPr/>
        </p:nvSpPr>
        <p:spPr>
          <a:xfrm>
            <a:off x="1817687" y="2220595"/>
            <a:ext cx="1419225" cy="3429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766059"/>
            <a:ext cx="4598670" cy="1250315"/>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which is an equation of state which gives the dependence of enthalpy on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130" i="1">
                <a:solidFill>
                  <a:srgbClr val="010202"/>
                </a:solidFill>
                <a:latin typeface="Times New Roman"/>
                <a:cs typeface="Times New Roman"/>
              </a:rPr>
              <a:t>V.  </a:t>
            </a:r>
            <a:r>
              <a:rPr dirty="0" sz="1000">
                <a:solidFill>
                  <a:srgbClr val="010202"/>
                </a:solidFill>
                <a:latin typeface="Times New Roman"/>
                <a:cs typeface="Times New Roman"/>
              </a:rPr>
              <a:t>Again, as the system is an ideal gas, this equation of state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the enthalpy of </a:t>
            </a:r>
            <a:r>
              <a:rPr dirty="0" sz="1000" spc="-5">
                <a:solidFill>
                  <a:srgbClr val="010202"/>
                </a:solidFill>
                <a:latin typeface="Times New Roman"/>
                <a:cs typeface="Times New Roman"/>
              </a:rPr>
              <a:t>an  </a:t>
            </a:r>
            <a:r>
              <a:rPr dirty="0" sz="1000">
                <a:solidFill>
                  <a:srgbClr val="010202"/>
                </a:solidFill>
                <a:latin typeface="Times New Roman"/>
                <a:cs typeface="Times New Roman"/>
              </a:rPr>
              <a:t>ideal gas is independent of its</a:t>
            </a:r>
            <a:r>
              <a:rPr dirty="0" sz="1000" spc="-10">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523240">
              <a:lnSpc>
                <a:spcPct val="100000"/>
              </a:lnSpc>
            </a:pPr>
            <a:r>
              <a:rPr dirty="0" sz="1000" b="1">
                <a:solidFill>
                  <a:srgbClr val="010202"/>
                </a:solidFill>
                <a:latin typeface="Times New Roman"/>
                <a:cs typeface="Times New Roman"/>
              </a:rPr>
              <a:t>5.10 THE </a:t>
            </a:r>
            <a:r>
              <a:rPr dirty="0" sz="1000" spc="-10" b="1">
                <a:solidFill>
                  <a:srgbClr val="010202"/>
                </a:solidFill>
                <a:latin typeface="Times New Roman"/>
                <a:cs typeface="Times New Roman"/>
              </a:rPr>
              <a:t>UPSTAIRS-DOWNSTAIRS-INSIDE-OUT</a:t>
            </a:r>
            <a:r>
              <a:rPr dirty="0" sz="1000" spc="-15" b="1">
                <a:solidFill>
                  <a:srgbClr val="010202"/>
                </a:solidFill>
                <a:latin typeface="Times New Roman"/>
                <a:cs typeface="Times New Roman"/>
              </a:rPr>
              <a:t> </a:t>
            </a:r>
            <a:r>
              <a:rPr dirty="0" sz="1000" b="1">
                <a:solidFill>
                  <a:srgbClr val="010202"/>
                </a:solidFill>
                <a:latin typeface="Times New Roman"/>
                <a:cs typeface="Times New Roman"/>
              </a:rPr>
              <a:t>FORMULA</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a:lnSpc>
                <a:spcPct val="100000"/>
              </a:lnSpc>
            </a:pPr>
            <a:r>
              <a:rPr dirty="0" sz="1000">
                <a:solidFill>
                  <a:srgbClr val="010202"/>
                </a:solidFill>
                <a:latin typeface="Times New Roman"/>
                <a:cs typeface="Times New Roman"/>
              </a:rPr>
              <a:t>Given three state functions </a:t>
            </a:r>
            <a:r>
              <a:rPr dirty="0" sz="1000" i="1">
                <a:solidFill>
                  <a:srgbClr val="010202"/>
                </a:solidFill>
                <a:latin typeface="Times New Roman"/>
                <a:cs typeface="Times New Roman"/>
              </a:rPr>
              <a:t>x, </a:t>
            </a:r>
            <a:r>
              <a:rPr dirty="0" sz="1000" spc="-30" i="1">
                <a:solidFill>
                  <a:srgbClr val="010202"/>
                </a:solidFill>
                <a:latin typeface="Times New Roman"/>
                <a:cs typeface="Times New Roman"/>
              </a:rPr>
              <a:t>y,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and a closed system of fixed composition,</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then</a:t>
            </a:r>
            <a:endParaRPr sz="1000">
              <a:latin typeface="Times New Roman"/>
              <a:cs typeface="Times New Roman"/>
            </a:endParaRPr>
          </a:p>
        </p:txBody>
      </p:sp>
      <p:sp>
        <p:nvSpPr>
          <p:cNvPr id="7" name="object 7"/>
          <p:cNvSpPr/>
          <p:nvPr/>
        </p:nvSpPr>
        <p:spPr>
          <a:xfrm>
            <a:off x="2170112" y="4200207"/>
            <a:ext cx="723900" cy="1619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564697"/>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9" name="object 9"/>
          <p:cNvSpPr/>
          <p:nvPr/>
        </p:nvSpPr>
        <p:spPr>
          <a:xfrm>
            <a:off x="1774825" y="4917122"/>
            <a:ext cx="1504950" cy="3619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5481637"/>
            <a:ext cx="247586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an incremental change of state at constant</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x,</a:t>
            </a:r>
            <a:endParaRPr sz="1000">
              <a:latin typeface="Times New Roman"/>
              <a:cs typeface="Times New Roman"/>
            </a:endParaRPr>
          </a:p>
        </p:txBody>
      </p:sp>
      <p:sp>
        <p:nvSpPr>
          <p:cNvPr id="11" name="object 11"/>
          <p:cNvSpPr/>
          <p:nvPr/>
        </p:nvSpPr>
        <p:spPr>
          <a:xfrm>
            <a:off x="1698625" y="5834062"/>
            <a:ext cx="1666875" cy="4762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6512878"/>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13" name="object 13"/>
          <p:cNvSpPr/>
          <p:nvPr/>
        </p:nvSpPr>
        <p:spPr>
          <a:xfrm>
            <a:off x="1803400" y="6865302"/>
            <a:ext cx="1447800" cy="36195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51050" y="5334000"/>
            <a:ext cx="952500" cy="14287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827212" y="6273800"/>
            <a:ext cx="1409700" cy="36195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367506" y="403099"/>
            <a:ext cx="4753610" cy="6166485"/>
          </a:xfrm>
          <a:prstGeom prst="rect">
            <a:avLst/>
          </a:prstGeom>
        </p:spPr>
        <p:txBody>
          <a:bodyPr wrap="square" lIns="0" tIns="12700" rIns="0" bIns="0" rtlCol="0" vert="horz">
            <a:spAutoFit/>
          </a:bodyPr>
          <a:lstStyle/>
          <a:p>
            <a:pPr marL="89535">
              <a:lnSpc>
                <a:spcPct val="100000"/>
              </a:lnSpc>
              <a:spcBef>
                <a:spcPts val="100"/>
              </a:spcBef>
            </a:pPr>
            <a:r>
              <a:rPr dirty="0" sz="1000">
                <a:solidFill>
                  <a:srgbClr val="231F20"/>
                </a:solidFill>
                <a:latin typeface="Times New Roman"/>
                <a:cs typeface="Times New Roman"/>
              </a:rPr>
              <a:t>98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89535" marR="82550" indent="-635">
              <a:lnSpc>
                <a:spcPct val="100000"/>
              </a:lnSpc>
              <a:spcBef>
                <a:spcPts val="965"/>
              </a:spcBef>
            </a:pPr>
            <a:r>
              <a:rPr dirty="0" sz="1000" spc="-5">
                <a:solidFill>
                  <a:srgbClr val="010202"/>
                </a:solidFill>
                <a:latin typeface="Times New Roman"/>
                <a:cs typeface="Times New Roman"/>
              </a:rPr>
              <a:t>constant-temperature systems are most easily examined by the methods of statistical  </a:t>
            </a:r>
            <a:r>
              <a:rPr dirty="0" sz="1000">
                <a:solidFill>
                  <a:srgbClr val="010202"/>
                </a:solidFill>
                <a:latin typeface="Times New Roman"/>
                <a:cs typeface="Times New Roman"/>
              </a:rPr>
              <a:t>mechanics. This arises because fixing the volume of a closed system fixes the  quantization</a:t>
            </a:r>
            <a:r>
              <a:rPr dirty="0" sz="1000" spc="170">
                <a:solidFill>
                  <a:srgbClr val="010202"/>
                </a:solidFill>
                <a:latin typeface="Times New Roman"/>
                <a:cs typeface="Times New Roman"/>
              </a:rPr>
              <a:t> </a:t>
            </a:r>
            <a:r>
              <a:rPr dirty="0" sz="1000">
                <a:solidFill>
                  <a:srgbClr val="010202"/>
                </a:solidFill>
                <a:latin typeface="Times New Roman"/>
                <a:cs typeface="Times New Roman"/>
              </a:rPr>
              <a:t>of</a:t>
            </a:r>
            <a:r>
              <a:rPr dirty="0" sz="1000" spc="170">
                <a:solidFill>
                  <a:srgbClr val="010202"/>
                </a:solidFill>
                <a:latin typeface="Times New Roman"/>
                <a:cs typeface="Times New Roman"/>
              </a:rPr>
              <a:t> </a:t>
            </a:r>
            <a:r>
              <a:rPr dirty="0" sz="1000">
                <a:solidFill>
                  <a:srgbClr val="010202"/>
                </a:solidFill>
                <a:latin typeface="Times New Roman"/>
                <a:cs typeface="Times New Roman"/>
              </a:rPr>
              <a:t>its</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70">
                <a:solidFill>
                  <a:srgbClr val="010202"/>
                </a:solidFill>
                <a:latin typeface="Times New Roman"/>
                <a:cs typeface="Times New Roman"/>
              </a:rPr>
              <a:t> </a:t>
            </a:r>
            <a:r>
              <a:rPr dirty="0" sz="1000">
                <a:solidFill>
                  <a:srgbClr val="010202"/>
                </a:solidFill>
                <a:latin typeface="Times New Roman"/>
                <a:cs typeface="Times New Roman"/>
              </a:rPr>
              <a:t>levels,</a:t>
            </a:r>
            <a:r>
              <a:rPr dirty="0" sz="1000" spc="17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70">
                <a:solidFill>
                  <a:srgbClr val="010202"/>
                </a:solidFill>
                <a:latin typeface="Times New Roman"/>
                <a:cs typeface="Times New Roman"/>
              </a:rPr>
              <a:t> </a:t>
            </a:r>
            <a:r>
              <a:rPr dirty="0" sz="1000">
                <a:solidFill>
                  <a:srgbClr val="010202"/>
                </a:solidFill>
                <a:latin typeface="Times New Roman"/>
                <a:cs typeface="Times New Roman"/>
              </a:rPr>
              <a:t>thus</a:t>
            </a:r>
            <a:r>
              <a:rPr dirty="0" sz="1000" spc="1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70">
                <a:solidFill>
                  <a:srgbClr val="010202"/>
                </a:solidFill>
                <a:latin typeface="Times New Roman"/>
                <a:cs typeface="Times New Roman"/>
              </a:rPr>
              <a:t> </a:t>
            </a:r>
            <a:r>
              <a:rPr dirty="0" sz="1000">
                <a:solidFill>
                  <a:srgbClr val="010202"/>
                </a:solidFill>
                <a:latin typeface="Times New Roman"/>
                <a:cs typeface="Times New Roman"/>
              </a:rPr>
              <a:t>Boltzmann</a:t>
            </a:r>
            <a:r>
              <a:rPr dirty="0" sz="1000" spc="170">
                <a:solidFill>
                  <a:srgbClr val="010202"/>
                </a:solidFill>
                <a:latin typeface="Times New Roman"/>
                <a:cs typeface="Times New Roman"/>
              </a:rPr>
              <a:t> </a:t>
            </a:r>
            <a:r>
              <a:rPr dirty="0" sz="1000" spc="-10">
                <a:solidFill>
                  <a:srgbClr val="010202"/>
                </a:solidFill>
                <a:latin typeface="Times New Roman"/>
                <a:cs typeface="Times New Roman"/>
              </a:rPr>
              <a:t>factor,</a:t>
            </a:r>
            <a:r>
              <a:rPr dirty="0" sz="1000" spc="170">
                <a:solidFill>
                  <a:srgbClr val="010202"/>
                </a:solidFill>
                <a:latin typeface="Times New Roman"/>
                <a:cs typeface="Times New Roman"/>
              </a:rPr>
              <a:t> </a:t>
            </a:r>
            <a:r>
              <a:rPr dirty="0" sz="1000" spc="15">
                <a:solidFill>
                  <a:srgbClr val="010202"/>
                </a:solidFill>
                <a:latin typeface="Times New Roman"/>
                <a:cs typeface="Times New Roman"/>
              </a:rPr>
              <a:t>exp</a:t>
            </a:r>
            <a:r>
              <a:rPr dirty="0" sz="1000" spc="15" i="1">
                <a:solidFill>
                  <a:srgbClr val="010202"/>
                </a:solidFill>
                <a:latin typeface="Times New Roman"/>
                <a:cs typeface="Times New Roman"/>
              </a:rPr>
              <a:t>(–s</a:t>
            </a:r>
            <a:r>
              <a:rPr dirty="0" baseline="-33333" sz="1125" spc="22" i="1">
                <a:solidFill>
                  <a:srgbClr val="010202"/>
                </a:solidFill>
                <a:latin typeface="Times New Roman"/>
                <a:cs typeface="Times New Roman"/>
              </a:rPr>
              <a:t>i</a:t>
            </a:r>
            <a:r>
              <a:rPr dirty="0" sz="1000" spc="15" i="1">
                <a:solidFill>
                  <a:srgbClr val="010202"/>
                </a:solidFill>
                <a:latin typeface="Times New Roman"/>
                <a:cs typeface="Times New Roman"/>
              </a:rPr>
              <a:t>/kT),</a:t>
            </a:r>
            <a:r>
              <a:rPr dirty="0" sz="1000" spc="17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7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88900" marR="83185" indent="635">
              <a:lnSpc>
                <a:spcPct val="100000"/>
              </a:lnSpc>
              <a:spcBef>
                <a:spcPts val="370"/>
              </a:spcBef>
            </a:pPr>
            <a:r>
              <a:rPr dirty="0" sz="1000" spc="-5">
                <a:solidFill>
                  <a:srgbClr val="010202"/>
                </a:solidFill>
                <a:latin typeface="Times New Roman"/>
                <a:cs typeface="Times New Roman"/>
              </a:rPr>
              <a:t>partition function, both of which appear in Eq. (4.13), have constant values in constant-  volume constant-temperature systems. The derivation of an equation of state using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i="1">
                <a:solidFill>
                  <a:srgbClr val="010202"/>
                </a:solidFill>
                <a:latin typeface="Times New Roman"/>
                <a:cs typeface="Times New Roman"/>
              </a:rPr>
              <a:t>V </a:t>
            </a:r>
            <a:r>
              <a:rPr dirty="0" sz="1000">
                <a:solidFill>
                  <a:srgbClr val="010202"/>
                </a:solidFill>
                <a:latin typeface="Times New Roman"/>
                <a:cs typeface="Times New Roman"/>
              </a:rPr>
              <a:t>as the independent variables and the establishment of a criterion for equilibrium in a  </a:t>
            </a:r>
            <a:r>
              <a:rPr dirty="0" sz="1000" spc="-5">
                <a:solidFill>
                  <a:srgbClr val="010202"/>
                </a:solidFill>
                <a:latin typeface="Times New Roman"/>
                <a:cs typeface="Times New Roman"/>
              </a:rPr>
              <a:t>system of fixed volume and fixed temperature are thus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desirable.</a:t>
            </a:r>
            <a:endParaRPr sz="1000">
              <a:latin typeface="Times New Roman"/>
              <a:cs typeface="Times New Roman"/>
            </a:endParaRPr>
          </a:p>
          <a:p>
            <a:pPr algn="just" marL="88900" marR="81280" indent="127000">
              <a:lnSpc>
                <a:spcPct val="100000"/>
              </a:lnSpc>
            </a:pPr>
            <a:r>
              <a:rPr dirty="0" sz="1000">
                <a:solidFill>
                  <a:srgbClr val="010202"/>
                </a:solidFill>
                <a:latin typeface="Times New Roman"/>
                <a:cs typeface="Times New Roman"/>
              </a:rPr>
              <a:t>Eq. (3.12) cannot be applied to systems which </a:t>
            </a:r>
            <a:r>
              <a:rPr dirty="0" sz="1000" spc="-5">
                <a:solidFill>
                  <a:srgbClr val="010202"/>
                </a:solidFill>
                <a:latin typeface="Times New Roman"/>
                <a:cs typeface="Times New Roman"/>
              </a:rPr>
              <a:t>undergo </a:t>
            </a:r>
            <a:r>
              <a:rPr dirty="0" sz="1000">
                <a:solidFill>
                  <a:srgbClr val="010202"/>
                </a:solidFill>
                <a:latin typeface="Times New Roman"/>
                <a:cs typeface="Times New Roman"/>
              </a:rPr>
              <a:t>changes in composition caused  by chemical reactions or to systems which perform work other than work of expansion  </a:t>
            </a:r>
            <a:r>
              <a:rPr dirty="0" sz="1000" spc="-5">
                <a:solidFill>
                  <a:srgbClr val="010202"/>
                </a:solidFill>
                <a:latin typeface="Times New Roman"/>
                <a:cs typeface="Times New Roman"/>
              </a:rPr>
              <a:t>against an external pressure (so-called </a:t>
            </a:r>
            <a:r>
              <a:rPr dirty="0" sz="1000" i="1">
                <a:solidFill>
                  <a:srgbClr val="010202"/>
                </a:solidFill>
                <a:latin typeface="Times New Roman"/>
                <a:cs typeface="Times New Roman"/>
              </a:rPr>
              <a:t>P-V </a:t>
            </a:r>
            <a:r>
              <a:rPr dirty="0" sz="1000">
                <a:solidFill>
                  <a:srgbClr val="010202"/>
                </a:solidFill>
                <a:latin typeface="Times New Roman"/>
                <a:cs typeface="Times New Roman"/>
              </a:rPr>
              <a:t>work). </a:t>
            </a:r>
            <a:r>
              <a:rPr dirty="0" sz="1000" spc="-5">
                <a:solidFill>
                  <a:srgbClr val="010202"/>
                </a:solidFill>
                <a:latin typeface="Times New Roman"/>
                <a:cs typeface="Times New Roman"/>
              </a:rPr>
              <a:t>As </a:t>
            </a:r>
            <a:r>
              <a:rPr dirty="0" sz="1000">
                <a:solidFill>
                  <a:srgbClr val="010202"/>
                </a:solidFill>
                <a:latin typeface="Times New Roman"/>
                <a:cs typeface="Times New Roman"/>
              </a:rPr>
              <a:t>systems which experience changes  in composition, such as the transfer of an impurity element from a metal to a refining slag  or the precipitation of a second phase in a ceramic oxide, are of prime importance to the  materials </a:t>
            </a:r>
            <a:r>
              <a:rPr dirty="0" sz="1000" spc="-5">
                <a:solidFill>
                  <a:srgbClr val="010202"/>
                </a:solidFill>
                <a:latin typeface="Times New Roman"/>
                <a:cs typeface="Times New Roman"/>
              </a:rPr>
              <a:t>engineer, </a:t>
            </a:r>
            <a:r>
              <a:rPr dirty="0" sz="1000">
                <a:solidFill>
                  <a:srgbClr val="010202"/>
                </a:solidFill>
                <a:latin typeface="Times New Roman"/>
                <a:cs typeface="Times New Roman"/>
              </a:rPr>
              <a:t>composition variables must be included in any equation of state and</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in  any criterion for equilibrium. Also any equation of state must be capable of  </a:t>
            </a:r>
            <a:r>
              <a:rPr dirty="0" sz="1000">
                <a:solidFill>
                  <a:srgbClr val="010202"/>
                </a:solidFill>
                <a:latin typeface="Times New Roman"/>
                <a:cs typeface="Times New Roman"/>
              </a:rPr>
              <a:t>accommodating forms of work other than </a:t>
            </a:r>
            <a:r>
              <a:rPr dirty="0" sz="1000" i="1">
                <a:solidFill>
                  <a:srgbClr val="010202"/>
                </a:solidFill>
                <a:latin typeface="Times New Roman"/>
                <a:cs typeface="Times New Roman"/>
              </a:rPr>
              <a:t>P-V </a:t>
            </a:r>
            <a:r>
              <a:rPr dirty="0" sz="1000" spc="-5">
                <a:solidFill>
                  <a:srgbClr val="010202"/>
                </a:solidFill>
                <a:latin typeface="Times New Roman"/>
                <a:cs typeface="Times New Roman"/>
              </a:rPr>
              <a:t>work, such as the electrical work  performed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galvanic</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cell.</a:t>
            </a:r>
            <a:endParaRPr sz="1000">
              <a:latin typeface="Times New Roman"/>
              <a:cs typeface="Times New Roman"/>
            </a:endParaRPr>
          </a:p>
          <a:p>
            <a:pPr algn="just" marL="90170" marR="81280" indent="127000">
              <a:lnSpc>
                <a:spcPct val="100000"/>
              </a:lnSpc>
            </a:pPr>
            <a:r>
              <a:rPr dirty="0" sz="1000">
                <a:solidFill>
                  <a:srgbClr val="010202"/>
                </a:solidFill>
                <a:latin typeface="Times New Roman"/>
                <a:cs typeface="Times New Roman"/>
              </a:rPr>
              <a:t>Thus, although Eq. (3.12) lays the foundation of thermodynamics, it is necessary to  </a:t>
            </a:r>
            <a:r>
              <a:rPr dirty="0" sz="1000" spc="-5">
                <a:solidFill>
                  <a:srgbClr val="010202"/>
                </a:solidFill>
                <a:latin typeface="Times New Roman"/>
                <a:cs typeface="Times New Roman"/>
              </a:rPr>
              <a:t>develop auxiliary thermodynamic functions, which, as dependent variables, are related in  simple form to more convenient choices of independent variables. Also, with this  increase in the number of thermodynamic functions, it is necessary to establish the  </a:t>
            </a:r>
            <a:r>
              <a:rPr dirty="0" sz="1000">
                <a:solidFill>
                  <a:srgbClr val="010202"/>
                </a:solidFill>
                <a:latin typeface="Times New Roman"/>
                <a:cs typeface="Times New Roman"/>
              </a:rPr>
              <a:t>relationships which exist among them. It is often found that some </a:t>
            </a:r>
            <a:r>
              <a:rPr dirty="0" sz="1000" spc="-5">
                <a:solidFill>
                  <a:srgbClr val="010202"/>
                </a:solidFill>
                <a:latin typeface="Times New Roman"/>
                <a:cs typeface="Times New Roman"/>
              </a:rPr>
              <a:t>required  thermodynamics expression which, itself, is not amenable to experimental measurement  is related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simple manner to some measurable </a:t>
            </a:r>
            <a:r>
              <a:rPr dirty="0" sz="1000" spc="-15">
                <a:solidFill>
                  <a:srgbClr val="010202"/>
                </a:solidFill>
                <a:latin typeface="Times New Roman"/>
                <a:cs typeface="Times New Roman"/>
              </a:rPr>
              <a:t>quantity. </a:t>
            </a:r>
            <a:r>
              <a:rPr dirty="0" sz="1000" spc="-5">
                <a:solidFill>
                  <a:srgbClr val="010202"/>
                </a:solidFill>
                <a:latin typeface="Times New Roman"/>
                <a:cs typeface="Times New Roman"/>
              </a:rPr>
              <a:t>Examples of this have been  </a:t>
            </a:r>
            <a:r>
              <a:rPr dirty="0" sz="1000">
                <a:solidFill>
                  <a:srgbClr val="010202"/>
                </a:solidFill>
                <a:latin typeface="Times New Roman"/>
                <a:cs typeface="Times New Roman"/>
              </a:rPr>
              <a:t>presented in Chap. 3, where it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found that </a:t>
            </a:r>
            <a:r>
              <a:rPr dirty="0" sz="1000" spc="-15">
                <a:solidFill>
                  <a:srgbClr val="010202"/>
                </a:solidFill>
                <a:latin typeface="Times New Roman"/>
                <a:cs typeface="Times New Roman"/>
              </a:rPr>
              <a:t>(6</a:t>
            </a:r>
            <a:r>
              <a:rPr dirty="0" sz="1000" spc="-15" i="1">
                <a:solidFill>
                  <a:srgbClr val="010202"/>
                </a:solidFill>
                <a:latin typeface="Times New Roman"/>
                <a:cs typeface="Times New Roman"/>
              </a:rPr>
              <a:t>U/</a:t>
            </a:r>
            <a:r>
              <a:rPr dirty="0" sz="1000" spc="-15">
                <a:solidFill>
                  <a:srgbClr val="010202"/>
                </a:solidFill>
                <a:latin typeface="Times New Roman"/>
                <a:cs typeface="Times New Roman"/>
              </a:rPr>
              <a:t>6</a:t>
            </a:r>
            <a:r>
              <a:rPr dirty="0" sz="1000" spc="-15" i="1">
                <a:solidFill>
                  <a:srgbClr val="010202"/>
                </a:solidFill>
                <a:latin typeface="Times New Roman"/>
                <a:cs typeface="Times New Roman"/>
              </a:rPr>
              <a:t>S</a:t>
            </a:r>
            <a:r>
              <a:rPr dirty="0" sz="1000" spc="-15">
                <a:solidFill>
                  <a:srgbClr val="010202"/>
                </a:solidFill>
                <a:latin typeface="Times New Roman"/>
                <a:cs typeface="Times New Roman"/>
              </a:rPr>
              <a:t>)</a:t>
            </a:r>
            <a:r>
              <a:rPr dirty="0" baseline="-33333" sz="1125" spc="-22" i="1">
                <a:solidFill>
                  <a:srgbClr val="010202"/>
                </a:solidFill>
                <a:latin typeface="Times New Roman"/>
                <a:cs typeface="Times New Roman"/>
              </a:rPr>
              <a:t>V</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T, </a:t>
            </a:r>
            <a:r>
              <a:rPr dirty="0" sz="1000" i="1">
                <a:solidFill>
                  <a:srgbClr val="010202"/>
                </a:solidFill>
                <a:latin typeface="Times New Roman"/>
                <a:cs typeface="Times New Roman"/>
              </a:rPr>
              <a:t>–</a:t>
            </a:r>
            <a:r>
              <a:rPr dirty="0" sz="1000">
                <a:solidFill>
                  <a:srgbClr val="010202"/>
                </a:solidFill>
                <a:latin typeface="Times New Roman"/>
                <a:cs typeface="Times New Roman"/>
              </a:rPr>
              <a:t>(6</a:t>
            </a:r>
            <a:r>
              <a:rPr dirty="0" sz="1000" i="1">
                <a:solidFill>
                  <a:srgbClr val="010202"/>
                </a:solidFill>
                <a:latin typeface="Times New Roman"/>
                <a:cs typeface="Times New Roman"/>
              </a:rPr>
              <a:t>U/</a:t>
            </a:r>
            <a:r>
              <a:rPr dirty="0" sz="1000">
                <a:solidFill>
                  <a:srgbClr val="010202"/>
                </a:solidFill>
                <a:latin typeface="Times New Roman"/>
                <a:cs typeface="Times New Roman"/>
              </a:rPr>
              <a:t>6</a:t>
            </a:r>
            <a:r>
              <a:rPr dirty="0" sz="1000" i="1">
                <a:solidFill>
                  <a:srgbClr val="010202"/>
                </a:solidFill>
                <a:latin typeface="Times New Roman"/>
                <a:cs typeface="Times New Roman"/>
              </a:rPr>
              <a:t>V</a:t>
            </a:r>
            <a:r>
              <a:rPr dirty="0" sz="1000">
                <a:solidFill>
                  <a:srgbClr val="010202"/>
                </a:solidFill>
                <a:latin typeface="Times New Roman"/>
                <a:cs typeface="Times New Roman"/>
              </a:rPr>
              <a:t>)</a:t>
            </a:r>
            <a:r>
              <a:rPr dirty="0" baseline="-33333" sz="1125" i="1">
                <a:solidFill>
                  <a:srgbClr val="010202"/>
                </a:solidFill>
                <a:latin typeface="Times New Roman"/>
                <a:cs typeface="Times New Roman"/>
              </a:rPr>
              <a:t>S</a:t>
            </a:r>
            <a:r>
              <a:rPr dirty="0" sz="1000">
                <a:solidFill>
                  <a:srgbClr val="010202"/>
                </a:solidFill>
                <a:latin typeface="Times New Roman"/>
                <a:cs typeface="Times New Roman"/>
              </a:rPr>
              <a:t>=</a:t>
            </a:r>
            <a:r>
              <a:rPr dirty="0" sz="1000" i="1">
                <a:solidFill>
                  <a:srgbClr val="010202"/>
                </a:solidFill>
                <a:latin typeface="Times New Roman"/>
                <a:cs typeface="Times New Roman"/>
              </a:rPr>
              <a:t>P,</a:t>
            </a:r>
            <a:r>
              <a:rPr dirty="0" sz="1000" spc="185" i="1">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marL="89535">
              <a:lnSpc>
                <a:spcPct val="100000"/>
              </a:lnSpc>
              <a:spcBef>
                <a:spcPts val="370"/>
              </a:spcBef>
            </a:pP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U</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P/T</a:t>
            </a:r>
            <a:r>
              <a:rPr dirty="0" sz="1000" spc="-5">
                <a:solidFill>
                  <a:srgbClr val="010202"/>
                </a:solidFill>
                <a:latin typeface="Times New Roman"/>
                <a:cs typeface="Times New Roman"/>
              </a:rPr>
              <a:t>.</a:t>
            </a:r>
            <a:endParaRPr sz="1000">
              <a:latin typeface="Times New Roman"/>
              <a:cs typeface="Times New Roman"/>
            </a:endParaRPr>
          </a:p>
          <a:p>
            <a:pPr algn="just" marL="90170" marR="83185" indent="126364">
              <a:lnSpc>
                <a:spcPct val="100000"/>
              </a:lnSpc>
              <a:spcBef>
                <a:spcPts val="375"/>
              </a:spcBef>
            </a:pPr>
            <a:r>
              <a:rPr dirty="0" sz="1000">
                <a:solidFill>
                  <a:srgbClr val="010202"/>
                </a:solidFill>
                <a:latin typeface="Times New Roman"/>
                <a:cs typeface="Times New Roman"/>
              </a:rPr>
              <a:t>In this chapter the thermodynamic functions </a:t>
            </a:r>
            <a:r>
              <a:rPr dirty="0" sz="1000" i="1">
                <a:solidFill>
                  <a:srgbClr val="010202"/>
                </a:solidFill>
                <a:latin typeface="Times New Roman"/>
                <a:cs typeface="Times New Roman"/>
              </a:rPr>
              <a:t>A </a:t>
            </a:r>
            <a:r>
              <a:rPr dirty="0" sz="1000">
                <a:solidFill>
                  <a:srgbClr val="010202"/>
                </a:solidFill>
                <a:latin typeface="Times New Roman"/>
                <a:cs typeface="Times New Roman"/>
              </a:rPr>
              <a:t>(the Helmholtz free </a:t>
            </a:r>
            <a:r>
              <a:rPr dirty="0" sz="1000" spc="-5">
                <a:solidFill>
                  <a:srgbClr val="010202"/>
                </a:solidFill>
                <a:latin typeface="Times New Roman"/>
                <a:cs typeface="Times New Roman"/>
              </a:rPr>
              <a:t>energy),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Gibbs</a:t>
            </a:r>
            <a:r>
              <a:rPr dirty="0" sz="1000" spc="11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1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µ</a:t>
            </a:r>
            <a:r>
              <a:rPr dirty="0" baseline="-33333" sz="1125" spc="-15" i="1">
                <a:solidFill>
                  <a:srgbClr val="010202"/>
                </a:solidFill>
                <a:latin typeface="Times New Roman"/>
                <a:cs typeface="Times New Roman"/>
              </a:rPr>
              <a:t>i </a:t>
            </a:r>
            <a:r>
              <a:rPr dirty="0" baseline="-33333" sz="1125" spc="-7" i="1">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chemical</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potential</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species</a:t>
            </a:r>
            <a:r>
              <a:rPr dirty="0" sz="1000" spc="110">
                <a:solidFill>
                  <a:srgbClr val="010202"/>
                </a:solidFill>
                <a:latin typeface="Times New Roman"/>
                <a:cs typeface="Times New Roman"/>
              </a:rPr>
              <a:t> </a:t>
            </a:r>
            <a:r>
              <a:rPr dirty="0" sz="1000" i="1">
                <a:solidFill>
                  <a:srgbClr val="010202"/>
                </a:solidFill>
                <a:latin typeface="Times New Roman"/>
                <a:cs typeface="Times New Roman"/>
              </a:rPr>
              <a:t>i</a:t>
            </a:r>
            <a:r>
              <a:rPr dirty="0" sz="1000">
                <a:solidFill>
                  <a:srgbClr val="010202"/>
                </a:solidFill>
                <a:latin typeface="Times New Roman"/>
                <a:cs typeface="Times New Roman"/>
              </a:rPr>
              <a:t>)</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introduced,</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just" marL="88900">
              <a:lnSpc>
                <a:spcPct val="100000"/>
              </a:lnSpc>
              <a:spcBef>
                <a:spcPts val="370"/>
              </a:spcBef>
            </a:pPr>
            <a:r>
              <a:rPr dirty="0" sz="1000" spc="-5">
                <a:solidFill>
                  <a:srgbClr val="010202"/>
                </a:solidFill>
                <a:latin typeface="Times New Roman"/>
                <a:cs typeface="Times New Roman"/>
              </a:rPr>
              <a:t>their properties and interrelationships are examined. The functions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are defined</a:t>
            </a:r>
            <a:r>
              <a:rPr dirty="0" sz="1000" spc="-7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66895">
              <a:lnSpc>
                <a:spcPct val="100000"/>
              </a:lnSpc>
            </a:pPr>
            <a:r>
              <a:rPr dirty="0" sz="1000">
                <a:solidFill>
                  <a:srgbClr val="010202"/>
                </a:solidFill>
                <a:latin typeface="Times New Roman"/>
                <a:cs typeface="Times New Roman"/>
              </a:rPr>
              <a:t>(5.1)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89535">
              <a:lnSpc>
                <a:spcPct val="100000"/>
              </a:lnSpc>
            </a:pPr>
            <a:r>
              <a:rPr dirty="0" sz="1000">
                <a:solidFill>
                  <a:srgbClr val="010202"/>
                </a:solidFill>
                <a:latin typeface="Times New Roman"/>
                <a:cs typeface="Times New Roman"/>
              </a:rPr>
              <a:t>and</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66895">
              <a:lnSpc>
                <a:spcPct val="100000"/>
              </a:lnSpc>
              <a:spcBef>
                <a:spcPts val="5"/>
              </a:spcBef>
            </a:pPr>
            <a:r>
              <a:rPr dirty="0" sz="1000">
                <a:solidFill>
                  <a:srgbClr val="010202"/>
                </a:solidFill>
                <a:latin typeface="Times New Roman"/>
                <a:cs typeface="Times New Roman"/>
              </a:rPr>
              <a:t>(5.2)</a:t>
            </a:r>
            <a:endParaRPr sz="1000">
              <a:latin typeface="Times New Roman"/>
              <a:cs typeface="Times New Roman"/>
            </a:endParaRPr>
          </a:p>
        </p:txBody>
      </p:sp>
      <p:sp>
        <p:nvSpPr>
          <p:cNvPr id="5" name="object 5"/>
          <p:cNvSpPr txBox="1"/>
          <p:nvPr/>
        </p:nvSpPr>
        <p:spPr>
          <a:xfrm>
            <a:off x="443865" y="7016242"/>
            <a:ext cx="4598035" cy="638175"/>
          </a:xfrm>
          <a:prstGeom prst="rect">
            <a:avLst/>
          </a:prstGeom>
        </p:spPr>
        <p:txBody>
          <a:bodyPr wrap="square" lIns="0" tIns="12700" rIns="0" bIns="0" rtlCol="0" vert="horz">
            <a:spAutoFit/>
          </a:bodyPr>
          <a:lstStyle/>
          <a:p>
            <a:pPr marL="1637664">
              <a:lnSpc>
                <a:spcPct val="100000"/>
              </a:lnSpc>
              <a:spcBef>
                <a:spcPts val="100"/>
              </a:spcBef>
            </a:pPr>
            <a:r>
              <a:rPr dirty="0" sz="1000" b="1">
                <a:solidFill>
                  <a:srgbClr val="010202"/>
                </a:solidFill>
                <a:latin typeface="Times New Roman"/>
                <a:cs typeface="Times New Roman"/>
              </a:rPr>
              <a:t>5.2 THE ENTHALPY</a:t>
            </a:r>
            <a:r>
              <a:rPr dirty="0" sz="1000" spc="-50" b="1">
                <a:solidFill>
                  <a:srgbClr val="010202"/>
                </a:solidFill>
                <a:latin typeface="Times New Roman"/>
                <a:cs typeface="Times New Roman"/>
              </a:rPr>
              <a:t> </a:t>
            </a:r>
            <a:r>
              <a:rPr dirty="0" sz="1000" b="1" i="1">
                <a:solidFill>
                  <a:srgbClr val="010202"/>
                </a:solidFill>
                <a:latin typeface="Times New Roman"/>
                <a:cs typeface="Times New Roman"/>
              </a:rPr>
              <a:t>H</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marR="5080" indent="635">
              <a:lnSpc>
                <a:spcPct val="100000"/>
              </a:lnSpc>
            </a:pPr>
            <a:r>
              <a:rPr dirty="0" sz="1000" spc="-5">
                <a:solidFill>
                  <a:srgbClr val="010202"/>
                </a:solidFill>
                <a:latin typeface="Times New Roman"/>
                <a:cs typeface="Times New Roman"/>
              </a:rPr>
              <a:t>As </a:t>
            </a:r>
            <a:r>
              <a:rPr dirty="0" sz="1000">
                <a:solidFill>
                  <a:srgbClr val="010202"/>
                </a:solidFill>
                <a:latin typeface="Times New Roman"/>
                <a:cs typeface="Times New Roman"/>
              </a:rPr>
              <a:t>has been seen in Chap. 2, for a closed system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a change of state at constant  pressure,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from the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the state 2, the First Law</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55812" y="2788602"/>
            <a:ext cx="952500" cy="1428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500" y="3134042"/>
            <a:ext cx="105219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Eq. (5.12)</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2012950" y="3486467"/>
            <a:ext cx="1038225" cy="45720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4146232"/>
            <a:ext cx="249745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Therefore, at constant pressure 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composition,</a:t>
            </a:r>
            <a:endParaRPr sz="1000">
              <a:latin typeface="Times New Roman"/>
              <a:cs typeface="Times New Roman"/>
            </a:endParaRPr>
          </a:p>
        </p:txBody>
      </p:sp>
      <p:sp>
        <p:nvSpPr>
          <p:cNvPr id="6" name="object 6"/>
          <p:cNvSpPr/>
          <p:nvPr/>
        </p:nvSpPr>
        <p:spPr>
          <a:xfrm>
            <a:off x="1865312" y="4498657"/>
            <a:ext cx="1333500" cy="44767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5148897"/>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8" name="object 8"/>
          <p:cNvSpPr/>
          <p:nvPr/>
        </p:nvSpPr>
        <p:spPr>
          <a:xfrm>
            <a:off x="1808162" y="5510847"/>
            <a:ext cx="1447800" cy="14287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19100" y="5890729"/>
            <a:ext cx="255651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Dividing throughout by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and rearranging</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0" name="object 10"/>
          <p:cNvSpPr/>
          <p:nvPr/>
        </p:nvSpPr>
        <p:spPr>
          <a:xfrm>
            <a:off x="1708150" y="6252679"/>
            <a:ext cx="1647825" cy="390525"/>
          </a:xfrm>
          <a:prstGeom prst="rect">
            <a:avLst/>
          </a:prstGeom>
          <a:blipFill>
            <a:blip r:embed="rId6" cstate="print"/>
            <a:stretch>
              <a:fillRect/>
            </a:stretch>
          </a:blipFill>
        </p:spPr>
        <p:txBody>
          <a:bodyPr wrap="square" lIns="0" tIns="0" rIns="0" bIns="0" rtlCol="0"/>
          <a:lstStyle/>
          <a:p/>
        </p:txBody>
      </p:sp>
      <p:sp>
        <p:nvSpPr>
          <p:cNvPr id="11" name="object 11"/>
          <p:cNvSpPr/>
          <p:nvPr/>
        </p:nvSpPr>
        <p:spPr>
          <a:xfrm>
            <a:off x="1979612" y="7242175"/>
            <a:ext cx="1104900" cy="400050"/>
          </a:xfrm>
          <a:prstGeom prst="rect">
            <a:avLst/>
          </a:prstGeom>
          <a:blipFill>
            <a:blip r:embed="rId7" cstate="print"/>
            <a:stretch>
              <a:fillRect/>
            </a:stretch>
          </a:blipFill>
        </p:spPr>
        <p:txBody>
          <a:bodyPr wrap="square" lIns="0" tIns="0" rIns="0" bIns="0" rtlCol="0"/>
          <a:lstStyle/>
          <a:p/>
        </p:txBody>
      </p:sp>
      <p:sp>
        <p:nvSpPr>
          <p:cNvPr id="12" name="object 12"/>
          <p:cNvSpPr txBox="1"/>
          <p:nvPr/>
        </p:nvSpPr>
        <p:spPr>
          <a:xfrm>
            <a:off x="406400" y="6880225"/>
            <a:ext cx="4660900" cy="647700"/>
          </a:xfrm>
          <a:prstGeom prst="rect">
            <a:avLst/>
          </a:prstGeom>
        </p:spPr>
        <p:txBody>
          <a:bodyPr wrap="square" lIns="0" tIns="12700" rIns="0" bIns="0" rtlCol="0" vert="horz">
            <a:spAutoFit/>
          </a:bodyPr>
          <a:lstStyle/>
          <a:p>
            <a:pPr marL="50800">
              <a:lnSpc>
                <a:spcPct val="100000"/>
              </a:lnSpc>
              <a:spcBef>
                <a:spcPts val="100"/>
              </a:spcBef>
            </a:pPr>
            <a:r>
              <a:rPr dirty="0" sz="1000" spc="-5">
                <a:solidFill>
                  <a:srgbClr val="010202"/>
                </a:solidFill>
                <a:latin typeface="Times New Roman"/>
                <a:cs typeface="Times New Roman"/>
              </a:rPr>
              <a:t>which, on comparison with the identity </a:t>
            </a:r>
            <a:r>
              <a:rPr dirty="0" sz="1000" spc="-5" i="1">
                <a:solidFill>
                  <a:srgbClr val="010202"/>
                </a:solidFill>
                <a:latin typeface="Times New Roman"/>
                <a:cs typeface="Times New Roman"/>
              </a:rPr>
              <a:t>d(x/y)=(y dx–x dy)/y</a:t>
            </a:r>
            <a:r>
              <a:rPr dirty="0" baseline="33333" sz="1125" spc="-7">
                <a:solidFill>
                  <a:srgbClr val="010202"/>
                </a:solidFill>
                <a:latin typeface="Times New Roman"/>
                <a:cs typeface="Times New Roman"/>
              </a:rPr>
              <a:t>2</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a:lnSpc>
                <a:spcPct val="100000"/>
              </a:lnSpc>
            </a:pPr>
            <a:endParaRPr sz="1400">
              <a:latin typeface="Times New Roman"/>
              <a:cs typeface="Times New Roman"/>
            </a:endParaRPr>
          </a:p>
          <a:p>
            <a:pPr algn="r" marR="17780">
              <a:lnSpc>
                <a:spcPct val="100000"/>
              </a:lnSpc>
              <a:spcBef>
                <a:spcPts val="890"/>
              </a:spcBef>
            </a:pPr>
            <a:r>
              <a:rPr dirty="0" sz="1000">
                <a:solidFill>
                  <a:srgbClr val="010202"/>
                </a:solidFill>
                <a:latin typeface="Times New Roman"/>
                <a:cs typeface="Times New Roman"/>
              </a:rPr>
              <a:t>(5.36)</a:t>
            </a:r>
            <a:endParaRPr sz="1000">
              <a:latin typeface="Times New Roman"/>
              <a:cs typeface="Times New Roman"/>
            </a:endParaRPr>
          </a:p>
        </p:txBody>
      </p:sp>
      <p:sp>
        <p:nvSpPr>
          <p:cNvPr id="13" name="object 13"/>
          <p:cNvSpPr txBox="1"/>
          <p:nvPr/>
        </p:nvSpPr>
        <p:spPr>
          <a:xfrm>
            <a:off x="444500" y="315694"/>
            <a:ext cx="2850515" cy="505459"/>
          </a:xfrm>
          <a:prstGeom prst="rect">
            <a:avLst/>
          </a:prstGeom>
        </p:spPr>
        <p:txBody>
          <a:bodyPr wrap="square" lIns="0" tIns="99695" rIns="0" bIns="0" rtlCol="0" vert="horz">
            <a:spAutoFit/>
          </a:bodyPr>
          <a:lstStyle/>
          <a:p>
            <a:pPr marL="12700">
              <a:lnSpc>
                <a:spcPct val="100000"/>
              </a:lnSpc>
              <a:spcBef>
                <a:spcPts val="785"/>
              </a:spcBef>
            </a:pPr>
            <a:r>
              <a:rPr dirty="0" sz="1000">
                <a:solidFill>
                  <a:srgbClr val="231F20"/>
                </a:solidFill>
                <a:latin typeface="Times New Roman"/>
                <a:cs typeface="Times New Roman"/>
              </a:rPr>
              <a:t>116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23495">
              <a:lnSpc>
                <a:spcPct val="100000"/>
              </a:lnSpc>
              <a:spcBef>
                <a:spcPts val="690"/>
              </a:spcBef>
            </a:pPr>
            <a:r>
              <a:rPr dirty="0" sz="1000">
                <a:solidFill>
                  <a:srgbClr val="010202"/>
                </a:solidFill>
                <a:latin typeface="Times New Roman"/>
                <a:cs typeface="Times New Roman"/>
              </a:rPr>
              <a:t>This can be written</a:t>
            </a:r>
            <a:r>
              <a:rPr dirty="0" sz="1000" spc="-1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14" name="object 14"/>
          <p:cNvSpPr/>
          <p:nvPr/>
        </p:nvSpPr>
        <p:spPr>
          <a:xfrm>
            <a:off x="1749488" y="926566"/>
            <a:ext cx="1552575" cy="371475"/>
          </a:xfrm>
          <a:prstGeom prst="rect">
            <a:avLst/>
          </a:prstGeom>
          <a:blipFill>
            <a:blip r:embed="rId8" cstate="print"/>
            <a:stretch>
              <a:fillRect/>
            </a:stretch>
          </a:blipFill>
        </p:spPr>
        <p:txBody>
          <a:bodyPr wrap="square" lIns="0" tIns="0" rIns="0" bIns="0" rtlCol="0"/>
          <a:lstStyle/>
          <a:p/>
        </p:txBody>
      </p:sp>
      <p:sp>
        <p:nvSpPr>
          <p:cNvPr id="15" name="object 15"/>
          <p:cNvSpPr txBox="1"/>
          <p:nvPr/>
        </p:nvSpPr>
        <p:spPr>
          <a:xfrm>
            <a:off x="444500" y="992213"/>
            <a:ext cx="4599305" cy="1621790"/>
          </a:xfrm>
          <a:prstGeom prst="rect">
            <a:avLst/>
          </a:prstGeom>
        </p:spPr>
        <p:txBody>
          <a:bodyPr wrap="square" lIns="0" tIns="12700" rIns="0" bIns="0" rtlCol="0" vert="horz">
            <a:spAutoFit/>
          </a:bodyPr>
          <a:lstStyle/>
          <a:p>
            <a:pPr algn="r" marR="202565">
              <a:lnSpc>
                <a:spcPct val="100000"/>
              </a:lnSpc>
              <a:spcBef>
                <a:spcPts val="100"/>
              </a:spcBef>
            </a:pPr>
            <a:r>
              <a:rPr dirty="0" sz="1000">
                <a:solidFill>
                  <a:srgbClr val="010202"/>
                </a:solidFill>
                <a:latin typeface="Times New Roman"/>
                <a:cs typeface="Times New Roman"/>
              </a:rPr>
              <a:t>(5.35)</a:t>
            </a:r>
            <a:endParaRPr sz="1000">
              <a:latin typeface="Times New Roman"/>
              <a:cs typeface="Times New Roman"/>
            </a:endParaRPr>
          </a:p>
          <a:p>
            <a:pPr>
              <a:lnSpc>
                <a:spcPct val="100000"/>
              </a:lnSpc>
            </a:pPr>
            <a:endParaRPr sz="1500">
              <a:latin typeface="Times New Roman"/>
              <a:cs typeface="Times New Roman"/>
            </a:endParaRPr>
          </a:p>
          <a:p>
            <a:pPr algn="just" marL="12700" marR="5080">
              <a:lnSpc>
                <a:spcPct val="100000"/>
              </a:lnSpc>
            </a:pPr>
            <a:r>
              <a:rPr dirty="0" sz="1000" spc="-5">
                <a:solidFill>
                  <a:srgbClr val="010202"/>
                </a:solidFill>
                <a:latin typeface="Times New Roman"/>
                <a:cs typeface="Times New Roman"/>
              </a:rPr>
              <a:t>Eq. (5.35) can be used with any three state functions and is called the upstairsdownstairs-  </a:t>
            </a:r>
            <a:r>
              <a:rPr dirty="0" sz="1000">
                <a:solidFill>
                  <a:srgbClr val="010202"/>
                </a:solidFill>
                <a:latin typeface="Times New Roman"/>
                <a:cs typeface="Times New Roman"/>
              </a:rPr>
              <a:t>inside-out formula because each of the state functions appears once in the </a:t>
            </a:r>
            <a:r>
              <a:rPr dirty="0" sz="1000" spc="-5">
                <a:solidFill>
                  <a:srgbClr val="010202"/>
                </a:solidFill>
                <a:latin typeface="Times New Roman"/>
                <a:cs typeface="Times New Roman"/>
              </a:rPr>
              <a:t>numerator,  </a:t>
            </a:r>
            <a:r>
              <a:rPr dirty="0" sz="1000">
                <a:solidFill>
                  <a:srgbClr val="010202"/>
                </a:solidFill>
                <a:latin typeface="Times New Roman"/>
                <a:cs typeface="Times New Roman"/>
              </a:rPr>
              <a:t>once in the </a:t>
            </a:r>
            <a:r>
              <a:rPr dirty="0" sz="1000" spc="-5">
                <a:solidFill>
                  <a:srgbClr val="010202"/>
                </a:solidFill>
                <a:latin typeface="Times New Roman"/>
                <a:cs typeface="Times New Roman"/>
              </a:rPr>
              <a:t>denominator, </a:t>
            </a:r>
            <a:r>
              <a:rPr dirty="0" sz="1000">
                <a:solidFill>
                  <a:srgbClr val="010202"/>
                </a:solidFill>
                <a:latin typeface="Times New Roman"/>
                <a:cs typeface="Times New Roman"/>
              </a:rPr>
              <a:t>and once outside the</a:t>
            </a:r>
            <a:r>
              <a:rPr dirty="0" sz="1000" spc="-10">
                <a:solidFill>
                  <a:srgbClr val="010202"/>
                </a:solidFill>
                <a:latin typeface="Times New Roman"/>
                <a:cs typeface="Times New Roman"/>
              </a:rPr>
              <a:t> </a:t>
            </a:r>
            <a:r>
              <a:rPr dirty="0" sz="1000">
                <a:solidFill>
                  <a:srgbClr val="010202"/>
                </a:solidFill>
                <a:latin typeface="Times New Roman"/>
                <a:cs typeface="Times New Roman"/>
              </a:rPr>
              <a:t>bracket.</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038860">
              <a:lnSpc>
                <a:spcPct val="100000"/>
              </a:lnSpc>
            </a:pPr>
            <a:r>
              <a:rPr dirty="0" sz="1000" spc="-15" b="1">
                <a:solidFill>
                  <a:srgbClr val="010202"/>
                </a:solidFill>
                <a:latin typeface="Times New Roman"/>
                <a:cs typeface="Times New Roman"/>
              </a:rPr>
              <a:t>5.11 </a:t>
            </a:r>
            <a:r>
              <a:rPr dirty="0" sz="1000" b="1">
                <a:solidFill>
                  <a:srgbClr val="010202"/>
                </a:solidFill>
                <a:latin typeface="Times New Roman"/>
                <a:cs typeface="Times New Roman"/>
              </a:rPr>
              <a:t>THE </a:t>
            </a:r>
            <a:r>
              <a:rPr dirty="0" sz="1000" spc="-10" b="1">
                <a:solidFill>
                  <a:srgbClr val="010202"/>
                </a:solidFill>
                <a:latin typeface="Times New Roman"/>
                <a:cs typeface="Times New Roman"/>
              </a:rPr>
              <a:t>GIBBS-HELMHOLTZ</a:t>
            </a:r>
            <a:r>
              <a:rPr dirty="0" sz="1000" spc="10" b="1">
                <a:solidFill>
                  <a:srgbClr val="010202"/>
                </a:solidFill>
                <a:latin typeface="Times New Roman"/>
                <a:cs typeface="Times New Roman"/>
              </a:rPr>
              <a:t> </a:t>
            </a:r>
            <a:r>
              <a:rPr dirty="0" sz="1000" spc="-10" b="1">
                <a:solidFill>
                  <a:srgbClr val="010202"/>
                </a:solidFill>
                <a:latin typeface="Times New Roman"/>
                <a:cs typeface="Times New Roman"/>
              </a:rPr>
              <a:t>EQUATION</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12700">
              <a:lnSpc>
                <a:spcPct val="100000"/>
              </a:lnSpc>
            </a:pPr>
            <a:r>
              <a:rPr dirty="0" sz="1000">
                <a:solidFill>
                  <a:srgbClr val="010202"/>
                </a:solidFill>
                <a:latin typeface="Times New Roman"/>
                <a:cs typeface="Times New Roman"/>
              </a:rPr>
              <a:t>Eq. (5.2)</a:t>
            </a:r>
            <a:r>
              <a:rPr dirty="0" sz="1000" spc="-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67852" y="1484630"/>
            <a:ext cx="1285875" cy="4095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461" y="403097"/>
            <a:ext cx="4634865" cy="2633980"/>
          </a:xfrm>
          <a:prstGeom prst="rect">
            <a:avLst/>
          </a:prstGeom>
        </p:spPr>
        <p:txBody>
          <a:bodyPr wrap="square" lIns="0" tIns="12700" rIns="0" bIns="0" rtlCol="0" vert="horz">
            <a:spAutoFit/>
          </a:bodyPr>
          <a:lstStyle/>
          <a:p>
            <a:pPr algn="r" marR="41910">
              <a:lnSpc>
                <a:spcPct val="100000"/>
              </a:lnSpc>
              <a:spcBef>
                <a:spcPts val="100"/>
              </a:spcBef>
            </a:pPr>
            <a:r>
              <a:rPr dirty="0" sz="1000" i="1">
                <a:solidFill>
                  <a:srgbClr val="231F20"/>
                </a:solidFill>
                <a:latin typeface="Times New Roman"/>
                <a:cs typeface="Times New Roman"/>
              </a:rPr>
              <a:t>Auxiliary Functions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117</a:t>
            </a:r>
            <a:endParaRPr sz="1000">
              <a:latin typeface="Times New Roman"/>
              <a:cs typeface="Times New Roman"/>
            </a:endParaRPr>
          </a:p>
          <a:p>
            <a:pPr algn="just" marL="12700" marR="41275">
              <a:lnSpc>
                <a:spcPct val="100000"/>
              </a:lnSpc>
              <a:spcBef>
                <a:spcPts val="865"/>
              </a:spcBef>
            </a:pPr>
            <a:r>
              <a:rPr dirty="0" sz="1000">
                <a:solidFill>
                  <a:srgbClr val="010202"/>
                </a:solidFill>
                <a:latin typeface="Times New Roman"/>
                <a:cs typeface="Times New Roman"/>
              </a:rPr>
              <a:t>Eq. (5.36) is known as the Gibbs-Helmholtz </a:t>
            </a:r>
            <a:r>
              <a:rPr dirty="0" sz="1000" spc="-5">
                <a:solidFill>
                  <a:srgbClr val="010202"/>
                </a:solidFill>
                <a:latin typeface="Times New Roman"/>
                <a:cs typeface="Times New Roman"/>
              </a:rPr>
              <a:t>equation </a:t>
            </a:r>
            <a:r>
              <a:rPr dirty="0" sz="1000">
                <a:solidFill>
                  <a:srgbClr val="010202"/>
                </a:solidFill>
                <a:latin typeface="Times New Roman"/>
                <a:cs typeface="Times New Roman"/>
              </a:rPr>
              <a:t>and is applicable to a closed system  of fixed composition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processes at constant composition.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an isobaric  change of state of a closed system of fixed composition, Eq. (5.36) gives the relation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change in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to the change in </a:t>
            </a:r>
            <a:r>
              <a:rPr dirty="0" sz="1000" spc="-5" i="1">
                <a:solidFill>
                  <a:srgbClr val="010202"/>
                </a:solidFill>
                <a:latin typeface="Times New Roman"/>
                <a:cs typeface="Times New Roman"/>
              </a:rPr>
              <a:t>H</a:t>
            </a:r>
            <a:r>
              <a:rPr dirty="0" sz="1000" spc="-15" i="1">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080">
              <a:lnSpc>
                <a:spcPct val="100000"/>
              </a:lnSpc>
            </a:pPr>
            <a:r>
              <a:rPr dirty="0" sz="1000">
                <a:solidFill>
                  <a:srgbClr val="010202"/>
                </a:solidFill>
                <a:latin typeface="Times New Roman"/>
                <a:cs typeface="Times New Roman"/>
              </a:rPr>
              <a:t>(5.36a)</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300">
              <a:latin typeface="Times New Roman"/>
              <a:cs typeface="Times New Roman"/>
            </a:endParaRPr>
          </a:p>
          <a:p>
            <a:pPr algn="just" marL="12700" marR="41275">
              <a:lnSpc>
                <a:spcPct val="100000"/>
              </a:lnSpc>
            </a:pPr>
            <a:r>
              <a:rPr dirty="0" sz="1000">
                <a:solidFill>
                  <a:srgbClr val="010202"/>
                </a:solidFill>
                <a:latin typeface="Times New Roman"/>
                <a:cs typeface="Times New Roman"/>
              </a:rPr>
              <a:t>This equation is of particular use in experimental thermodynamics, as it allows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heat of a reaction, to be obtained from a measurement of the variation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change for the reaction, with temperature, </a:t>
            </a:r>
            <a:r>
              <a:rPr dirty="0" sz="1000" spc="-15">
                <a:solidFill>
                  <a:srgbClr val="010202"/>
                </a:solidFill>
                <a:latin typeface="Times New Roman"/>
                <a:cs typeface="Times New Roman"/>
              </a:rPr>
              <a:t>or, </a:t>
            </a:r>
            <a:r>
              <a:rPr dirty="0" sz="1000" spc="-10">
                <a:solidFill>
                  <a:srgbClr val="010202"/>
                </a:solidFill>
                <a:latin typeface="Times New Roman"/>
                <a:cs typeface="Times New Roman"/>
              </a:rPr>
              <a:t>conversely, </a:t>
            </a:r>
            <a:r>
              <a:rPr dirty="0" sz="1000">
                <a:solidFill>
                  <a:srgbClr val="010202"/>
                </a:solidFill>
                <a:latin typeface="Times New Roman"/>
                <a:cs typeface="Times New Roman"/>
              </a:rPr>
              <a:t>it allows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to be  obtained from a measurement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usefulness of this equation will be developed  in Chap.</a:t>
            </a:r>
            <a:r>
              <a:rPr dirty="0" sz="1000" spc="-5">
                <a:solidFill>
                  <a:srgbClr val="010202"/>
                </a:solidFill>
                <a:latin typeface="Times New Roman"/>
                <a:cs typeface="Times New Roman"/>
              </a:rPr>
              <a:t> </a:t>
            </a:r>
            <a:r>
              <a:rPr dirty="0" sz="1000">
                <a:solidFill>
                  <a:srgbClr val="010202"/>
                </a:solidFill>
                <a:latin typeface="Times New Roman"/>
                <a:cs typeface="Times New Roman"/>
              </a:rPr>
              <a:t>10.</a:t>
            </a:r>
            <a:endParaRPr sz="1000">
              <a:latin typeface="Times New Roman"/>
              <a:cs typeface="Times New Roman"/>
            </a:endParaRPr>
          </a:p>
          <a:p>
            <a:pPr algn="just" marL="139700">
              <a:lnSpc>
                <a:spcPct val="100000"/>
              </a:lnSpc>
            </a:pPr>
            <a:r>
              <a:rPr dirty="0" sz="1000">
                <a:solidFill>
                  <a:srgbClr val="010202"/>
                </a:solidFill>
                <a:latin typeface="Times New Roman"/>
                <a:cs typeface="Times New Roman"/>
              </a:rPr>
              <a:t>The corresponding relationship between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is obtained as follows: Eq. (5.1)</a:t>
            </a:r>
            <a:r>
              <a:rPr dirty="0" sz="1000" spc="-10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1827212" y="3211195"/>
            <a:ext cx="1409700" cy="6286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4042409"/>
            <a:ext cx="22479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manipulation similar to the above</a:t>
            </a:r>
            <a:r>
              <a:rPr dirty="0" sz="1000" spc="-9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6" name="object 6"/>
          <p:cNvSpPr/>
          <p:nvPr/>
        </p:nvSpPr>
        <p:spPr>
          <a:xfrm>
            <a:off x="1984375" y="4394834"/>
            <a:ext cx="1085850" cy="409575"/>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1877377" y="5521325"/>
            <a:ext cx="1266825" cy="400050"/>
          </a:xfrm>
          <a:prstGeom prst="rect">
            <a:avLst/>
          </a:prstGeom>
          <a:blipFill>
            <a:blip r:embed="rId5" cstate="print"/>
            <a:stretch>
              <a:fillRect/>
            </a:stretch>
          </a:blipFill>
        </p:spPr>
        <p:txBody>
          <a:bodyPr wrap="square" lIns="0" tIns="0" rIns="0" bIns="0" rtlCol="0"/>
          <a:lstStyle/>
          <a:p/>
        </p:txBody>
      </p:sp>
      <p:sp>
        <p:nvSpPr>
          <p:cNvPr id="8" name="object 8"/>
          <p:cNvSpPr txBox="1"/>
          <p:nvPr/>
        </p:nvSpPr>
        <p:spPr>
          <a:xfrm>
            <a:off x="444500" y="4512309"/>
            <a:ext cx="4634865" cy="1294765"/>
          </a:xfrm>
          <a:prstGeom prst="rect">
            <a:avLst/>
          </a:prstGeom>
        </p:spPr>
        <p:txBody>
          <a:bodyPr wrap="square" lIns="0" tIns="12700" rIns="0" bIns="0" rtlCol="0" vert="horz">
            <a:spAutoFit/>
          </a:bodyPr>
          <a:lstStyle/>
          <a:p>
            <a:pPr marL="4290060">
              <a:lnSpc>
                <a:spcPct val="100000"/>
              </a:lnSpc>
              <a:spcBef>
                <a:spcPts val="100"/>
              </a:spcBef>
            </a:pPr>
            <a:r>
              <a:rPr dirty="0" sz="1000">
                <a:solidFill>
                  <a:srgbClr val="010202"/>
                </a:solidFill>
                <a:latin typeface="Times New Roman"/>
                <a:cs typeface="Times New Roman"/>
              </a:rPr>
              <a:t>(5.37)</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0"/>
              </a:spcBef>
            </a:pPr>
            <a:endParaRPr sz="1200">
              <a:latin typeface="Times New Roman"/>
              <a:cs typeface="Times New Roman"/>
            </a:endParaRPr>
          </a:p>
          <a:p>
            <a:pPr marL="12700" marR="41275">
              <a:lnSpc>
                <a:spcPct val="100000"/>
              </a:lnSpc>
            </a:pPr>
            <a:r>
              <a:rPr dirty="0" sz="1000">
                <a:solidFill>
                  <a:srgbClr val="010202"/>
                </a:solidFill>
                <a:latin typeface="Times New Roman"/>
                <a:cs typeface="Times New Roman"/>
              </a:rPr>
              <a:t>This equation is only applicable to closed systems of fixed composition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processes at constant volume and again, for a change of state under these</a:t>
            </a:r>
            <a:r>
              <a:rPr dirty="0" sz="1000" spc="-60">
                <a:solidFill>
                  <a:srgbClr val="010202"/>
                </a:solidFill>
                <a:latin typeface="Times New Roman"/>
                <a:cs typeface="Times New Roman"/>
              </a:rPr>
              <a:t> </a:t>
            </a:r>
            <a:r>
              <a:rPr dirty="0" sz="1000">
                <a:solidFill>
                  <a:srgbClr val="010202"/>
                </a:solidFill>
                <a:latin typeface="Times New Roman"/>
                <a:cs typeface="Times New Roman"/>
              </a:rPr>
              <a:t>conditions,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258310">
              <a:lnSpc>
                <a:spcPct val="100000"/>
              </a:lnSpc>
            </a:pPr>
            <a:r>
              <a:rPr dirty="0" sz="1000">
                <a:solidFill>
                  <a:srgbClr val="010202"/>
                </a:solidFill>
                <a:latin typeface="Times New Roman"/>
                <a:cs typeface="Times New Roman"/>
              </a:rPr>
              <a:t>(5.37a)</a:t>
            </a:r>
            <a:endParaRPr sz="1000">
              <a:latin typeface="Times New Roman"/>
              <a:cs typeface="Times New Roman"/>
            </a:endParaRPr>
          </a:p>
        </p:txBody>
      </p:sp>
      <p:sp>
        <p:nvSpPr>
          <p:cNvPr id="9" name="object 9"/>
          <p:cNvSpPr txBox="1"/>
          <p:nvPr/>
        </p:nvSpPr>
        <p:spPr>
          <a:xfrm>
            <a:off x="419061" y="6177407"/>
            <a:ext cx="4651375" cy="1612265"/>
          </a:xfrm>
          <a:prstGeom prst="rect">
            <a:avLst/>
          </a:prstGeom>
        </p:spPr>
        <p:txBody>
          <a:bodyPr wrap="square" lIns="0" tIns="12700" rIns="0" bIns="0" rtlCol="0" vert="horz">
            <a:spAutoFit/>
          </a:bodyPr>
          <a:lstStyle/>
          <a:p>
            <a:pPr marL="1862455">
              <a:lnSpc>
                <a:spcPct val="100000"/>
              </a:lnSpc>
              <a:spcBef>
                <a:spcPts val="100"/>
              </a:spcBef>
            </a:pPr>
            <a:r>
              <a:rPr dirty="0" sz="1000" b="1">
                <a:solidFill>
                  <a:srgbClr val="010202"/>
                </a:solidFill>
                <a:latin typeface="Times New Roman"/>
                <a:cs typeface="Times New Roman"/>
              </a:rPr>
              <a:t>5.12</a:t>
            </a:r>
            <a:r>
              <a:rPr dirty="0" sz="1000" spc="-5" b="1">
                <a:solidFill>
                  <a:srgbClr val="010202"/>
                </a:solidFill>
                <a:latin typeface="Times New Roman"/>
                <a:cs typeface="Times New Roman"/>
              </a:rPr>
              <a:t> SUMMARY</a:t>
            </a:r>
            <a:endParaRPr sz="1000">
              <a:latin typeface="Times New Roman"/>
              <a:cs typeface="Times New Roman"/>
            </a:endParaRPr>
          </a:p>
          <a:p>
            <a:pPr>
              <a:lnSpc>
                <a:spcPct val="100000"/>
              </a:lnSpc>
              <a:spcBef>
                <a:spcPts val="55"/>
              </a:spcBef>
            </a:pPr>
            <a:endParaRPr sz="1100">
              <a:latin typeface="Times New Roman"/>
              <a:cs typeface="Times New Roman"/>
            </a:endParaRPr>
          </a:p>
          <a:p>
            <a:pPr marL="177800" indent="-127000">
              <a:lnSpc>
                <a:spcPct val="100000"/>
              </a:lnSpc>
              <a:buAutoNum type="arabicPeriod"/>
              <a:tabLst>
                <a:tab pos="177800" algn="l"/>
              </a:tabLst>
            </a:pPr>
            <a:r>
              <a:rPr dirty="0" sz="1000">
                <a:solidFill>
                  <a:srgbClr val="010202"/>
                </a:solidFill>
                <a:latin typeface="Times New Roman"/>
                <a:cs typeface="Times New Roman"/>
              </a:rPr>
              <a:t>The Helmholtz free </a:t>
            </a:r>
            <a:r>
              <a:rPr dirty="0" sz="1000" spc="-15">
                <a:solidFill>
                  <a:srgbClr val="010202"/>
                </a:solidFill>
                <a:latin typeface="Times New Roman"/>
                <a:cs typeface="Times New Roman"/>
              </a:rPr>
              <a:t>energy, </a:t>
            </a:r>
            <a:r>
              <a:rPr dirty="0" sz="1000" i="1">
                <a:solidFill>
                  <a:srgbClr val="010202"/>
                </a:solidFill>
                <a:latin typeface="Times New Roman"/>
                <a:cs typeface="Times New Roman"/>
              </a:rPr>
              <a:t>A, </a:t>
            </a:r>
            <a:r>
              <a:rPr dirty="0" sz="1000">
                <a:solidFill>
                  <a:srgbClr val="010202"/>
                </a:solidFill>
                <a:latin typeface="Times New Roman"/>
                <a:cs typeface="Times New Roman"/>
              </a:rPr>
              <a:t>is given by</a:t>
            </a:r>
            <a:r>
              <a:rPr dirty="0" sz="1000" spc="-5">
                <a:solidFill>
                  <a:srgbClr val="010202"/>
                </a:solidFill>
                <a:latin typeface="Times New Roman"/>
                <a:cs typeface="Times New Roman"/>
              </a:rPr>
              <a:t> </a:t>
            </a:r>
            <a:r>
              <a:rPr dirty="0" sz="1000" spc="25" i="1">
                <a:solidFill>
                  <a:srgbClr val="010202"/>
                </a:solidFill>
                <a:latin typeface="Times New Roman"/>
                <a:cs typeface="Times New Roman"/>
              </a:rPr>
              <a:t>A=U–TS</a:t>
            </a:r>
            <a:r>
              <a:rPr dirty="0" sz="1000" spc="25">
                <a:solidFill>
                  <a:srgbClr val="010202"/>
                </a:solidFill>
                <a:latin typeface="Times New Roman"/>
                <a:cs typeface="Times New Roman"/>
              </a:rPr>
              <a:t>.</a:t>
            </a:r>
            <a:endParaRPr sz="1000">
              <a:latin typeface="Times New Roman"/>
              <a:cs typeface="Times New Roman"/>
            </a:endParaRPr>
          </a:p>
          <a:p>
            <a:pPr marL="177800" indent="-127000">
              <a:lnSpc>
                <a:spcPct val="100000"/>
              </a:lnSpc>
              <a:buAutoNum type="arabicPeriod"/>
              <a:tabLst>
                <a:tab pos="177800" algn="l"/>
              </a:tabLst>
            </a:pPr>
            <a:r>
              <a:rPr dirty="0" sz="1000">
                <a:solidFill>
                  <a:srgbClr val="010202"/>
                </a:solidFill>
                <a:latin typeface="Times New Roman"/>
                <a:cs typeface="Times New Roman"/>
              </a:rPr>
              <a:t>The Gibbs free </a:t>
            </a:r>
            <a:r>
              <a:rPr dirty="0" sz="1000" spc="-15">
                <a:solidFill>
                  <a:srgbClr val="010202"/>
                </a:solidFill>
                <a:latin typeface="Times New Roman"/>
                <a:cs typeface="Times New Roman"/>
              </a:rPr>
              <a:t>energy,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is given by</a:t>
            </a:r>
            <a:r>
              <a:rPr dirty="0" sz="1000" spc="5">
                <a:solidFill>
                  <a:srgbClr val="010202"/>
                </a:solidFill>
                <a:latin typeface="Times New Roman"/>
                <a:cs typeface="Times New Roman"/>
              </a:rPr>
              <a:t> </a:t>
            </a:r>
            <a:r>
              <a:rPr dirty="0" sz="1000" spc="20" i="1">
                <a:solidFill>
                  <a:srgbClr val="010202"/>
                </a:solidFill>
                <a:latin typeface="Times New Roman"/>
                <a:cs typeface="Times New Roman"/>
              </a:rPr>
              <a:t>G=H–TS</a:t>
            </a:r>
            <a:r>
              <a:rPr dirty="0" sz="1000" spc="20">
                <a:solidFill>
                  <a:srgbClr val="010202"/>
                </a:solidFill>
                <a:latin typeface="Times New Roman"/>
                <a:cs typeface="Times New Roman"/>
              </a:rPr>
              <a:t>.</a:t>
            </a:r>
            <a:endParaRPr sz="1000">
              <a:latin typeface="Times New Roman"/>
              <a:cs typeface="Times New Roman"/>
            </a:endParaRPr>
          </a:p>
          <a:p>
            <a:pPr marL="177800" indent="-127635">
              <a:lnSpc>
                <a:spcPct val="100000"/>
              </a:lnSpc>
              <a:buAutoNum type="arabicPeriod"/>
              <a:tabLst>
                <a:tab pos="178435" algn="l"/>
              </a:tabLst>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change of state at constant pressure,</a:t>
            </a:r>
            <a:r>
              <a:rPr dirty="0" sz="1000" spc="-1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sz="1000">
                <a:solidFill>
                  <a:srgbClr val="010202"/>
                </a:solidFill>
                <a:latin typeface="Times New Roman"/>
                <a:cs typeface="Times New Roman"/>
              </a:rPr>
              <a:t>=</a:t>
            </a:r>
            <a:r>
              <a:rPr dirty="0" sz="1000" i="1">
                <a:solidFill>
                  <a:srgbClr val="010202"/>
                </a:solidFill>
                <a:latin typeface="Times New Roman"/>
                <a:cs typeface="Times New Roman"/>
              </a:rPr>
              <a:t>q</a:t>
            </a:r>
            <a:r>
              <a:rPr dirty="0" baseline="-33333" sz="1125" i="1">
                <a:solidFill>
                  <a:srgbClr val="010202"/>
                </a:solidFill>
                <a:latin typeface="Times New Roman"/>
                <a:cs typeface="Times New Roman"/>
              </a:rPr>
              <a:t>p</a:t>
            </a:r>
            <a:r>
              <a:rPr dirty="0" sz="1000">
                <a:solidFill>
                  <a:srgbClr val="010202"/>
                </a:solidFill>
                <a:latin typeface="Times New Roman"/>
                <a:cs typeface="Times New Roman"/>
              </a:rPr>
              <a:t>.</a:t>
            </a:r>
            <a:endParaRPr sz="1000">
              <a:latin typeface="Times New Roman"/>
              <a:cs typeface="Times New Roman"/>
            </a:endParaRPr>
          </a:p>
          <a:p>
            <a:pPr algn="just" marL="177800" marR="44450" indent="-127000">
              <a:lnSpc>
                <a:spcPct val="100000"/>
              </a:lnSpc>
              <a:spcBef>
                <a:spcPts val="370"/>
              </a:spcBef>
              <a:buAutoNum type="arabicPeriod"/>
              <a:tabLst>
                <a:tab pos="187960" algn="l"/>
              </a:tabLst>
            </a:pPr>
            <a:r>
              <a:rPr dirty="0" sz="1000">
                <a:solidFill>
                  <a:srgbClr val="010202"/>
                </a:solidFill>
                <a:latin typeface="Times New Roman"/>
                <a:cs typeface="Times New Roman"/>
              </a:rPr>
              <a:t>In a closed system held at 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spc="-65" i="1">
                <a:solidFill>
                  <a:srgbClr val="010202"/>
                </a:solidFill>
                <a:latin typeface="Times New Roman"/>
                <a:cs typeface="Times New Roman"/>
              </a:rPr>
              <a:t>V, </a:t>
            </a:r>
            <a:r>
              <a:rPr dirty="0" sz="1000" i="1">
                <a:solidFill>
                  <a:srgbClr val="010202"/>
                </a:solidFill>
                <a:latin typeface="Times New Roman"/>
                <a:cs typeface="Times New Roman"/>
              </a:rPr>
              <a:t>A </a:t>
            </a:r>
            <a:r>
              <a:rPr dirty="0" sz="1000">
                <a:solidFill>
                  <a:srgbClr val="010202"/>
                </a:solidFill>
                <a:latin typeface="Times New Roman"/>
                <a:cs typeface="Times New Roman"/>
              </a:rPr>
              <a:t>can only decrease or remain constant.  Equilibrium is attained when </a:t>
            </a:r>
            <a:r>
              <a:rPr dirty="0" sz="1000" i="1">
                <a:solidFill>
                  <a:srgbClr val="010202"/>
                </a:solidFill>
                <a:latin typeface="Times New Roman"/>
                <a:cs typeface="Times New Roman"/>
              </a:rPr>
              <a:t>A </a:t>
            </a:r>
            <a:r>
              <a:rPr dirty="0" sz="1000">
                <a:solidFill>
                  <a:srgbClr val="010202"/>
                </a:solidFill>
                <a:latin typeface="Times New Roman"/>
                <a:cs typeface="Times New Roman"/>
              </a:rPr>
              <a:t>achieves its minimum</a:t>
            </a:r>
            <a:r>
              <a:rPr dirty="0" sz="1000" spc="-45">
                <a:solidFill>
                  <a:srgbClr val="010202"/>
                </a:solidFill>
                <a:latin typeface="Times New Roman"/>
                <a:cs typeface="Times New Roman"/>
              </a:rPr>
              <a:t> </a:t>
            </a:r>
            <a:r>
              <a:rPr dirty="0" sz="1000">
                <a:solidFill>
                  <a:srgbClr val="010202"/>
                </a:solidFill>
                <a:latin typeface="Times New Roman"/>
                <a:cs typeface="Times New Roman"/>
              </a:rPr>
              <a:t>value.</a:t>
            </a:r>
            <a:endParaRPr sz="1000">
              <a:latin typeface="Times New Roman"/>
              <a:cs typeface="Times New Roman"/>
            </a:endParaRPr>
          </a:p>
          <a:p>
            <a:pPr algn="just" marL="177800" marR="43180" indent="-127000">
              <a:lnSpc>
                <a:spcPct val="100000"/>
              </a:lnSpc>
              <a:buAutoNum type="arabicPeriod"/>
              <a:tabLst>
                <a:tab pos="186690" algn="l"/>
              </a:tabLst>
            </a:pPr>
            <a:r>
              <a:rPr dirty="0" sz="1000">
                <a:solidFill>
                  <a:srgbClr val="010202"/>
                </a:solidFill>
                <a:latin typeface="Times New Roman"/>
                <a:cs typeface="Times New Roman"/>
              </a:rPr>
              <a:t>During an isothermal, isobaric process during which no form of work other than </a:t>
            </a:r>
            <a:r>
              <a:rPr dirty="0" sz="1000" i="1">
                <a:solidFill>
                  <a:srgbClr val="010202"/>
                </a:solidFill>
                <a:latin typeface="Times New Roman"/>
                <a:cs typeface="Times New Roman"/>
              </a:rPr>
              <a:t>P-V  </a:t>
            </a:r>
            <a:r>
              <a:rPr dirty="0" sz="1000">
                <a:solidFill>
                  <a:srgbClr val="010202"/>
                </a:solidFill>
                <a:latin typeface="Times New Roman"/>
                <a:cs typeface="Times New Roman"/>
              </a:rPr>
              <a:t>work is performed, i.e., </a:t>
            </a:r>
            <a:r>
              <a:rPr dirty="0" sz="1000" i="1">
                <a:solidFill>
                  <a:srgbClr val="010202"/>
                </a:solidFill>
                <a:latin typeface="Times New Roman"/>
                <a:cs typeface="Times New Roman"/>
              </a:rPr>
              <a:t>w</a:t>
            </a:r>
            <a:r>
              <a:rPr dirty="0" sz="1000" i="1">
                <a:solidFill>
                  <a:srgbClr val="010202"/>
                </a:solidFill>
                <a:latin typeface="Symbol"/>
                <a:cs typeface="Symbol"/>
              </a:rPr>
              <a:t></a:t>
            </a:r>
            <a:r>
              <a:rPr dirty="0" sz="1000">
                <a:solidFill>
                  <a:srgbClr val="010202"/>
                </a:solidFill>
                <a:latin typeface="Times New Roman"/>
                <a:cs typeface="Times New Roman"/>
              </a:rPr>
              <a:t>=0,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can only decrease or remain constant. Equilibrium is  attained when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reaches its minimum</a:t>
            </a:r>
            <a:r>
              <a:rPr dirty="0" sz="1000" spc="-10">
                <a:solidFill>
                  <a:srgbClr val="010202"/>
                </a:solidFill>
                <a:latin typeface="Times New Roman"/>
                <a:cs typeface="Times New Roman"/>
              </a:rPr>
              <a:t> </a:t>
            </a:r>
            <a:r>
              <a:rPr dirty="0" sz="1000">
                <a:solidFill>
                  <a:srgbClr val="010202"/>
                </a:solidFill>
                <a:latin typeface="Times New Roman"/>
                <a:cs typeface="Times New Roman"/>
              </a:rPr>
              <a:t>value.</a:t>
            </a:r>
            <a:endParaRPr sz="10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4914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118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pPr>
            <a:endParaRPr sz="1100">
              <a:latin typeface="Times New Roman"/>
              <a:cs typeface="Times New Roman"/>
            </a:endParaRPr>
          </a:p>
          <a:p>
            <a:pPr marL="25400">
              <a:lnSpc>
                <a:spcPct val="100000"/>
              </a:lnSpc>
            </a:pPr>
            <a:r>
              <a:rPr dirty="0" sz="1000" spc="-5">
                <a:solidFill>
                  <a:srgbClr val="010202"/>
                </a:solidFill>
                <a:latin typeface="Times New Roman"/>
                <a:cs typeface="Times New Roman"/>
              </a:rPr>
              <a:t>6.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varies with </a:t>
            </a:r>
            <a:r>
              <a:rPr dirty="0" sz="1000" i="1">
                <a:solidFill>
                  <a:srgbClr val="010202"/>
                </a:solidFill>
                <a:latin typeface="Times New Roman"/>
                <a:cs typeface="Times New Roman"/>
              </a:rPr>
              <a:t>S, </a:t>
            </a:r>
            <a:r>
              <a:rPr dirty="0" sz="1000" spc="-65" i="1">
                <a:solidFill>
                  <a:srgbClr val="010202"/>
                </a:solidFill>
                <a:latin typeface="Times New Roman"/>
                <a:cs typeface="Times New Roman"/>
              </a:rPr>
              <a:t>V, </a:t>
            </a:r>
            <a:r>
              <a:rPr dirty="0" sz="1000" spc="-5">
                <a:solidFill>
                  <a:srgbClr val="010202"/>
                </a:solidFill>
                <a:latin typeface="Times New Roman"/>
                <a:cs typeface="Times New Roman"/>
              </a:rPr>
              <a:t>and composition</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3" name="object 3"/>
          <p:cNvSpPr/>
          <p:nvPr/>
        </p:nvSpPr>
        <p:spPr>
          <a:xfrm>
            <a:off x="1704657" y="1221105"/>
            <a:ext cx="1657350" cy="1809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684530" y="1604645"/>
            <a:ext cx="23406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Enthalpy varies with </a:t>
            </a:r>
            <a:r>
              <a:rPr dirty="0" sz="1000" i="1">
                <a:solidFill>
                  <a:srgbClr val="010202"/>
                </a:solidFill>
                <a:latin typeface="Times New Roman"/>
                <a:cs typeface="Times New Roman"/>
              </a:rPr>
              <a:t>S,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and composition as</a:t>
            </a:r>
            <a:endParaRPr sz="1000">
              <a:latin typeface="Times New Roman"/>
              <a:cs typeface="Times New Roman"/>
            </a:endParaRPr>
          </a:p>
        </p:txBody>
      </p:sp>
      <p:sp>
        <p:nvSpPr>
          <p:cNvPr id="5" name="object 5"/>
          <p:cNvSpPr/>
          <p:nvPr/>
        </p:nvSpPr>
        <p:spPr>
          <a:xfrm>
            <a:off x="1704657" y="1957070"/>
            <a:ext cx="1647825" cy="1809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684530" y="2340609"/>
            <a:ext cx="301942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Helmholtz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varies with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V, </a:t>
            </a:r>
            <a:r>
              <a:rPr dirty="0" sz="1000" spc="-5">
                <a:solidFill>
                  <a:srgbClr val="010202"/>
                </a:solidFill>
                <a:latin typeface="Times New Roman"/>
                <a:cs typeface="Times New Roman"/>
              </a:rPr>
              <a:t>and composition</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7" name="object 7"/>
          <p:cNvSpPr/>
          <p:nvPr/>
        </p:nvSpPr>
        <p:spPr>
          <a:xfrm>
            <a:off x="1609407" y="2693035"/>
            <a:ext cx="1838325" cy="1809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684530" y="3076575"/>
            <a:ext cx="300228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varies with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and composition</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1618932" y="3429000"/>
            <a:ext cx="1819275" cy="1809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57200" y="3812540"/>
            <a:ext cx="139382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7. </a:t>
            </a:r>
            <a:r>
              <a:rPr dirty="0" sz="1000" spc="-15">
                <a:solidFill>
                  <a:srgbClr val="010202"/>
                </a:solidFill>
                <a:latin typeface="Times New Roman"/>
                <a:cs typeface="Times New Roman"/>
              </a:rPr>
              <a:t>Maxwell’s </a:t>
            </a:r>
            <a:r>
              <a:rPr dirty="0" sz="1000" spc="-5">
                <a:solidFill>
                  <a:srgbClr val="010202"/>
                </a:solidFill>
                <a:latin typeface="Times New Roman"/>
                <a:cs typeface="Times New Roman"/>
              </a:rPr>
              <a:t>equations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p:txBody>
      </p:sp>
      <p:sp>
        <p:nvSpPr>
          <p:cNvPr id="11" name="object 11"/>
          <p:cNvSpPr/>
          <p:nvPr/>
        </p:nvSpPr>
        <p:spPr>
          <a:xfrm>
            <a:off x="1804670" y="4164965"/>
            <a:ext cx="1457325" cy="194310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684530" y="6310629"/>
            <a:ext cx="4047490"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With </a:t>
            </a:r>
            <a:r>
              <a:rPr dirty="0" sz="1000" i="1">
                <a:solidFill>
                  <a:srgbClr val="010202"/>
                </a:solidFill>
                <a:latin typeface="Times New Roman"/>
                <a:cs typeface="Times New Roman"/>
              </a:rPr>
              <a:t>x, </a:t>
            </a:r>
            <a:r>
              <a:rPr dirty="0" sz="1000" spc="-30" i="1">
                <a:solidFill>
                  <a:srgbClr val="010202"/>
                </a:solidFill>
                <a:latin typeface="Times New Roman"/>
                <a:cs typeface="Times New Roman"/>
              </a:rPr>
              <a:t>y,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z </a:t>
            </a:r>
            <a:r>
              <a:rPr dirty="0" sz="1000" spc="-5">
                <a:solidFill>
                  <a:srgbClr val="010202"/>
                </a:solidFill>
                <a:latin typeface="Times New Roman"/>
                <a:cs typeface="Times New Roman"/>
              </a:rPr>
              <a:t>as state functions, the upstairs-downstairs-inside-out formula</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13" name="object 13"/>
          <p:cNvSpPr/>
          <p:nvPr/>
        </p:nvSpPr>
        <p:spPr>
          <a:xfrm>
            <a:off x="1752282" y="6663055"/>
            <a:ext cx="1552575" cy="36195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86581" y="403097"/>
            <a:ext cx="1355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Auxiliary Functions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119</a:t>
            </a:r>
            <a:endParaRPr sz="1000">
              <a:latin typeface="Times New Roman"/>
              <a:cs typeface="Times New Roman"/>
            </a:endParaRPr>
          </a:p>
        </p:txBody>
      </p:sp>
      <p:sp>
        <p:nvSpPr>
          <p:cNvPr id="3" name="object 3"/>
          <p:cNvSpPr/>
          <p:nvPr/>
        </p:nvSpPr>
        <p:spPr>
          <a:xfrm>
            <a:off x="1828482" y="938530"/>
            <a:ext cx="1400175" cy="6953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684530" y="183642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5" name="object 5"/>
          <p:cNvSpPr/>
          <p:nvPr/>
        </p:nvSpPr>
        <p:spPr>
          <a:xfrm>
            <a:off x="1847532" y="2198370"/>
            <a:ext cx="1371600" cy="695325"/>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1584325" y="4281322"/>
            <a:ext cx="1885950" cy="3524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381003" y="3416465"/>
            <a:ext cx="4700270" cy="1830070"/>
          </a:xfrm>
          <a:prstGeom prst="rect">
            <a:avLst/>
          </a:prstGeom>
        </p:spPr>
        <p:txBody>
          <a:bodyPr wrap="square" lIns="0" tIns="6985" rIns="0" bIns="0" rtlCol="0" vert="horz">
            <a:spAutoFit/>
          </a:bodyPr>
          <a:lstStyle/>
          <a:p>
            <a:pPr marL="1992630" marR="623570" indent="-1337310">
              <a:lnSpc>
                <a:spcPct val="103499"/>
              </a:lnSpc>
              <a:spcBef>
                <a:spcPts val="55"/>
              </a:spcBef>
            </a:pPr>
            <a:r>
              <a:rPr dirty="0" sz="1000" b="1">
                <a:solidFill>
                  <a:srgbClr val="010202"/>
                </a:solidFill>
                <a:latin typeface="Times New Roman"/>
                <a:cs typeface="Times New Roman"/>
              </a:rPr>
              <a:t>5.13 EXAMPLE OF THE </a:t>
            </a:r>
            <a:r>
              <a:rPr dirty="0" sz="1000" spc="-5" b="1">
                <a:solidFill>
                  <a:srgbClr val="010202"/>
                </a:solidFill>
                <a:latin typeface="Times New Roman"/>
                <a:cs typeface="Times New Roman"/>
              </a:rPr>
              <a:t>USE </a:t>
            </a:r>
            <a:r>
              <a:rPr dirty="0" sz="1000" b="1">
                <a:solidFill>
                  <a:srgbClr val="010202"/>
                </a:solidFill>
                <a:latin typeface="Times New Roman"/>
                <a:cs typeface="Times New Roman"/>
              </a:rPr>
              <a:t>OF THE</a:t>
            </a:r>
            <a:r>
              <a:rPr dirty="0" sz="1000" spc="-160" b="1">
                <a:solidFill>
                  <a:srgbClr val="010202"/>
                </a:solidFill>
                <a:latin typeface="Times New Roman"/>
                <a:cs typeface="Times New Roman"/>
              </a:rPr>
              <a:t> </a:t>
            </a:r>
            <a:r>
              <a:rPr dirty="0" sz="1000" b="1">
                <a:solidFill>
                  <a:srgbClr val="010202"/>
                </a:solidFill>
                <a:latin typeface="Times New Roman"/>
                <a:cs typeface="Times New Roman"/>
              </a:rPr>
              <a:t>THERMODYNAMIC  </a:t>
            </a:r>
            <a:r>
              <a:rPr dirty="0" sz="1000" spc="-10" b="1">
                <a:solidFill>
                  <a:srgbClr val="010202"/>
                </a:solidFill>
                <a:latin typeface="Times New Roman"/>
                <a:cs typeface="Times New Roman"/>
              </a:rPr>
              <a:t>RELATIONS</a:t>
            </a:r>
            <a:endParaRPr sz="1000">
              <a:latin typeface="Times New Roman"/>
              <a:cs typeface="Times New Roman"/>
            </a:endParaRPr>
          </a:p>
          <a:p>
            <a:pPr>
              <a:lnSpc>
                <a:spcPct val="100000"/>
              </a:lnSpc>
              <a:spcBef>
                <a:spcPts val="35"/>
              </a:spcBef>
            </a:pPr>
            <a:endParaRPr sz="1050">
              <a:latin typeface="Times New Roman"/>
              <a:cs typeface="Times New Roman"/>
            </a:endParaRPr>
          </a:p>
          <a:p>
            <a:pPr marL="76200">
              <a:lnSpc>
                <a:spcPct val="100000"/>
              </a:lnSpc>
            </a:pPr>
            <a:r>
              <a:rPr dirty="0" sz="1000">
                <a:solidFill>
                  <a:srgbClr val="010202"/>
                </a:solidFill>
                <a:latin typeface="Times New Roman"/>
                <a:cs typeface="Times New Roman"/>
              </a:rPr>
              <a:t>Eq. (2.8) gives the relationship between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a:t>
            </a:r>
            <a:r>
              <a:rPr dirty="0" baseline="-33333" sz="1125" spc="142" i="1">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500">
              <a:latin typeface="Times New Roman"/>
              <a:cs typeface="Times New Roman"/>
            </a:endParaRPr>
          </a:p>
          <a:p>
            <a:pPr algn="r" marR="95250">
              <a:lnSpc>
                <a:spcPct val="100000"/>
              </a:lnSpc>
              <a:spcBef>
                <a:spcPts val="1125"/>
              </a:spcBef>
            </a:pPr>
            <a:r>
              <a:rPr dirty="0" sz="1000">
                <a:solidFill>
                  <a:srgbClr val="010202"/>
                </a:solidFill>
                <a:latin typeface="Times New Roman"/>
                <a:cs typeface="Times New Roman"/>
              </a:rPr>
              <a:t>(2.8)</a:t>
            </a:r>
            <a:endParaRPr sz="1000">
              <a:latin typeface="Times New Roman"/>
              <a:cs typeface="Times New Roman"/>
            </a:endParaRPr>
          </a:p>
          <a:p>
            <a:pPr>
              <a:lnSpc>
                <a:spcPct val="100000"/>
              </a:lnSpc>
            </a:pPr>
            <a:endParaRPr sz="1100">
              <a:latin typeface="Times New Roman"/>
              <a:cs typeface="Times New Roman"/>
            </a:endParaRPr>
          </a:p>
          <a:p>
            <a:pPr marL="76200" marR="43180" indent="-635">
              <a:lnSpc>
                <a:spcPct val="130900"/>
              </a:lnSpc>
              <a:spcBef>
                <a:spcPts val="865"/>
              </a:spcBef>
            </a:pPr>
            <a:r>
              <a:rPr dirty="0" sz="1000">
                <a:solidFill>
                  <a:srgbClr val="010202"/>
                </a:solidFill>
                <a:latin typeface="Times New Roman"/>
                <a:cs typeface="Times New Roman"/>
              </a:rPr>
              <a:t>The use of the thermodynamic relations allows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 </a:t>
            </a:r>
            <a:r>
              <a:rPr dirty="0" sz="1000">
                <a:solidFill>
                  <a:srgbClr val="010202"/>
                </a:solidFill>
                <a:latin typeface="Times New Roman"/>
                <a:cs typeface="Times New Roman"/>
              </a:rPr>
              <a:t>to be  expressed in terms of experimentally measurable quantities. Eq. (5.27)</a:t>
            </a:r>
            <a:r>
              <a:rPr dirty="0" sz="1000" spc="-3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8" name="object 8"/>
          <p:cNvSpPr/>
          <p:nvPr/>
        </p:nvSpPr>
        <p:spPr>
          <a:xfrm>
            <a:off x="1998662" y="5430202"/>
            <a:ext cx="1057275" cy="44767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6080442"/>
            <a:ext cx="2794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0" name="object 10"/>
          <p:cNvSpPr/>
          <p:nvPr/>
        </p:nvSpPr>
        <p:spPr>
          <a:xfrm>
            <a:off x="1408112" y="6432867"/>
            <a:ext cx="2238375" cy="361950"/>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6997382"/>
            <a:ext cx="6997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By</a:t>
            </a:r>
            <a:r>
              <a:rPr dirty="0" sz="1000" spc="-70">
                <a:solidFill>
                  <a:srgbClr val="010202"/>
                </a:solidFill>
                <a:latin typeface="Times New Roman"/>
                <a:cs typeface="Times New Roman"/>
              </a:rPr>
              <a:t> </a:t>
            </a:r>
            <a:r>
              <a:rPr dirty="0" sz="1000">
                <a:solidFill>
                  <a:srgbClr val="010202"/>
                </a:solidFill>
                <a:latin typeface="Times New Roman"/>
                <a:cs typeface="Times New Roman"/>
              </a:rPr>
              <a:t>definition</a:t>
            </a:r>
            <a:endParaRPr sz="1000">
              <a:latin typeface="Times New Roman"/>
              <a:cs typeface="Times New Roman"/>
            </a:endParaRPr>
          </a:p>
        </p:txBody>
      </p:sp>
      <p:sp>
        <p:nvSpPr>
          <p:cNvPr id="12" name="object 12"/>
          <p:cNvSpPr/>
          <p:nvPr/>
        </p:nvSpPr>
        <p:spPr>
          <a:xfrm>
            <a:off x="2055812" y="7349807"/>
            <a:ext cx="942975" cy="142875"/>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40636" y="646866"/>
            <a:ext cx="19691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 The Gibbs-Helmholtz equations</a:t>
            </a:r>
            <a:r>
              <a:rPr dirty="0" sz="1000" spc="-90">
                <a:solidFill>
                  <a:srgbClr val="010202"/>
                </a:solidFill>
                <a:latin typeface="Times New Roman"/>
                <a:cs typeface="Times New Roman"/>
              </a:rPr>
              <a:t> </a:t>
            </a:r>
            <a:r>
              <a:rPr dirty="0" sz="1000">
                <a:solidFill>
                  <a:srgbClr val="010202"/>
                </a:solidFill>
                <a:latin typeface="Times New Roman"/>
                <a:cs typeface="Times New Roman"/>
              </a:rPr>
              <a:t>are</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1833245"/>
            <a:ext cx="1668780" cy="177800"/>
          </a:xfrm>
          <a:prstGeom prst="rect">
            <a:avLst/>
          </a:prstGeom>
        </p:spPr>
        <p:txBody>
          <a:bodyPr wrap="square" lIns="0" tIns="12700" rIns="0" bIns="0" rtlCol="0" vert="horz">
            <a:spAutoFit/>
          </a:bodyPr>
          <a:lstStyle/>
          <a:p>
            <a:pPr marL="12700">
              <a:lnSpc>
                <a:spcPct val="100000"/>
              </a:lnSpc>
              <a:spcBef>
                <a:spcPts val="100"/>
              </a:spcBef>
            </a:pPr>
            <a:r>
              <a:rPr dirty="0" sz="1000" spc="-15">
                <a:solidFill>
                  <a:srgbClr val="010202"/>
                </a:solidFill>
                <a:latin typeface="Times New Roman"/>
                <a:cs typeface="Times New Roman"/>
              </a:rPr>
              <a:t>Maxwell’s </a:t>
            </a:r>
            <a:r>
              <a:rPr dirty="0" sz="1000" spc="-5">
                <a:solidFill>
                  <a:srgbClr val="010202"/>
                </a:solidFill>
                <a:latin typeface="Times New Roman"/>
                <a:cs typeface="Times New Roman"/>
              </a:rPr>
              <a:t>equation (5.33)</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3" name="object 3"/>
          <p:cNvSpPr txBox="1"/>
          <p:nvPr/>
        </p:nvSpPr>
        <p:spPr>
          <a:xfrm>
            <a:off x="444500" y="2734309"/>
            <a:ext cx="36264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upstairs-downstairs-inside-out formula, using </a:t>
            </a:r>
            <a:r>
              <a:rPr dirty="0" sz="1000" spc="-65" i="1">
                <a:solidFill>
                  <a:srgbClr val="010202"/>
                </a:solidFill>
                <a:latin typeface="Times New Roman"/>
                <a:cs typeface="Times New Roman"/>
              </a:rPr>
              <a:t>P, V, </a:t>
            </a:r>
            <a:r>
              <a:rPr dirty="0" sz="1000">
                <a:solidFill>
                  <a:srgbClr val="010202"/>
                </a:solidFill>
                <a:latin typeface="Times New Roman"/>
                <a:cs typeface="Times New Roman"/>
              </a:rPr>
              <a:t>and </a:t>
            </a:r>
            <a:r>
              <a:rPr dirty="0" sz="1000" spc="-40" i="1">
                <a:solidFill>
                  <a:srgbClr val="010202"/>
                </a:solidFill>
                <a:latin typeface="Times New Roman"/>
                <a:cs typeface="Times New Roman"/>
              </a:rPr>
              <a:t>T,</a:t>
            </a:r>
            <a:r>
              <a:rPr dirty="0" sz="1000" spc="65" i="1">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1770062" y="3048635"/>
            <a:ext cx="1514475" cy="3429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3594100"/>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6" name="object 6"/>
          <p:cNvSpPr/>
          <p:nvPr/>
        </p:nvSpPr>
        <p:spPr>
          <a:xfrm>
            <a:off x="1484312" y="3946525"/>
            <a:ext cx="2085975" cy="3429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4491990"/>
            <a:ext cx="30264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 Chap. 1, the isobaric thermal expansivity was defined</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2003425" y="4853940"/>
            <a:ext cx="1057275" cy="4381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44500" y="5494654"/>
            <a:ext cx="4093210" cy="177800"/>
          </a:xfrm>
          <a:prstGeom prst="rect">
            <a:avLst/>
          </a:prstGeom>
        </p:spPr>
        <p:txBody>
          <a:bodyPr wrap="square" lIns="0" tIns="12700" rIns="0" bIns="0" rtlCol="0" vert="horz">
            <a:spAutoFit/>
          </a:bodyPr>
          <a:lstStyle/>
          <a:p>
            <a:pPr marL="12700">
              <a:lnSpc>
                <a:spcPct val="100000"/>
              </a:lnSpc>
              <a:spcBef>
                <a:spcPts val="100"/>
              </a:spcBef>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the isothermal compressibility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substance, or system, is defined</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10" name="object 10"/>
          <p:cNvSpPr/>
          <p:nvPr/>
        </p:nvSpPr>
        <p:spPr>
          <a:xfrm>
            <a:off x="1931987" y="5847079"/>
            <a:ext cx="1200150" cy="447675"/>
          </a:xfrm>
          <a:prstGeom prst="rect">
            <a:avLst/>
          </a:prstGeom>
          <a:blipFill>
            <a:blip r:embed="rId5" cstate="print"/>
            <a:stretch>
              <a:fillRect/>
            </a:stretch>
          </a:blipFill>
        </p:spPr>
        <p:txBody>
          <a:bodyPr wrap="square" lIns="0" tIns="0" rIns="0" bIns="0" rtlCol="0"/>
          <a:lstStyle/>
          <a:p/>
        </p:txBody>
      </p:sp>
      <p:sp>
        <p:nvSpPr>
          <p:cNvPr id="11" name="object 11"/>
          <p:cNvSpPr/>
          <p:nvPr/>
        </p:nvSpPr>
        <p:spPr>
          <a:xfrm>
            <a:off x="1946275" y="7011669"/>
            <a:ext cx="1171575" cy="45720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6497320"/>
            <a:ext cx="4598670" cy="8001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which is the fractional decrease in the volume of the system for unit increase in pressure  </a:t>
            </a:r>
            <a:r>
              <a:rPr dirty="0" sz="1000" spc="-5">
                <a:solidFill>
                  <a:srgbClr val="010202"/>
                </a:solidFill>
                <a:latin typeface="Times New Roman"/>
                <a:cs typeface="Times New Roman"/>
              </a:rPr>
              <a:t>at constant temperature. The negative sign is used to make </a:t>
            </a:r>
            <a:r>
              <a:rPr dirty="0" sz="1000" spc="55">
                <a:solidFill>
                  <a:srgbClr val="010202"/>
                </a:solidFill>
                <a:latin typeface="Times New Roman"/>
                <a:cs typeface="Times New Roman"/>
              </a:rPr>
              <a:t>ß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a:t>
            </a:r>
            <a:r>
              <a:rPr dirty="0" sz="1000" spc="-15">
                <a:solidFill>
                  <a:srgbClr val="010202"/>
                </a:solidFill>
                <a:latin typeface="Times New Roman"/>
                <a:cs typeface="Times New Roman"/>
              </a:rPr>
              <a:t>number.</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9050">
              <a:lnSpc>
                <a:spcPct val="100000"/>
              </a:lnSpc>
            </a:pPr>
            <a:r>
              <a:rPr dirty="0" sz="1000">
                <a:solidFill>
                  <a:srgbClr val="010202"/>
                </a:solidFill>
                <a:latin typeface="Times New Roman"/>
                <a:cs typeface="Times New Roman"/>
              </a:rPr>
              <a:t>(5.38)</a:t>
            </a:r>
            <a:endParaRPr sz="1000">
              <a:latin typeface="Times New Roman"/>
              <a:cs typeface="Times New Roman"/>
            </a:endParaRPr>
          </a:p>
        </p:txBody>
      </p:sp>
      <p:sp>
        <p:nvSpPr>
          <p:cNvPr id="13" name="object 13"/>
          <p:cNvSpPr txBox="1"/>
          <p:nvPr/>
        </p:nvSpPr>
        <p:spPr>
          <a:xfrm>
            <a:off x="444500" y="403099"/>
            <a:ext cx="2850515" cy="49784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120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50"/>
              </a:spcBef>
            </a:pPr>
            <a:endParaRPr sz="1100">
              <a:latin typeface="Times New Roman"/>
              <a:cs typeface="Times New Roman"/>
            </a:endParaRPr>
          </a:p>
          <a:p>
            <a:pPr marL="38100">
              <a:lnSpc>
                <a:spcPct val="100000"/>
              </a:lnSpc>
            </a:pPr>
            <a:r>
              <a:rPr dirty="0" sz="1000">
                <a:solidFill>
                  <a:srgbClr val="010202"/>
                </a:solidFill>
                <a:latin typeface="Times New Roman"/>
                <a:cs typeface="Times New Roman"/>
              </a:rPr>
              <a:t>Thus</a:t>
            </a:r>
            <a:endParaRPr sz="1000">
              <a:latin typeface="Times New Roman"/>
              <a:cs typeface="Times New Roman"/>
            </a:endParaRPr>
          </a:p>
        </p:txBody>
      </p:sp>
      <p:sp>
        <p:nvSpPr>
          <p:cNvPr id="14" name="object 14"/>
          <p:cNvSpPr/>
          <p:nvPr/>
        </p:nvSpPr>
        <p:spPr>
          <a:xfrm>
            <a:off x="1406525" y="969962"/>
            <a:ext cx="2914650" cy="790575"/>
          </a:xfrm>
          <a:prstGeom prst="rect">
            <a:avLst/>
          </a:prstGeom>
          <a:blipFill>
            <a:blip r:embed="rId7" cstate="print"/>
            <a:stretch>
              <a:fillRect/>
            </a:stretch>
          </a:blipFill>
        </p:spPr>
        <p:txBody>
          <a:bodyPr wrap="square" lIns="0" tIns="0" rIns="0" bIns="0" rtlCol="0"/>
          <a:lstStyle/>
          <a:p/>
        </p:txBody>
      </p:sp>
      <p:sp>
        <p:nvSpPr>
          <p:cNvPr id="15" name="object 15"/>
          <p:cNvSpPr/>
          <p:nvPr/>
        </p:nvSpPr>
        <p:spPr>
          <a:xfrm>
            <a:off x="1903412" y="2246312"/>
            <a:ext cx="1295400" cy="447675"/>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4502" y="403097"/>
            <a:ext cx="4676775" cy="1969135"/>
          </a:xfrm>
          <a:prstGeom prst="rect">
            <a:avLst/>
          </a:prstGeom>
        </p:spPr>
        <p:txBody>
          <a:bodyPr wrap="square" lIns="0" tIns="12700" rIns="0" bIns="0" rtlCol="0" vert="horz">
            <a:spAutoFit/>
          </a:bodyPr>
          <a:lstStyle/>
          <a:p>
            <a:pPr algn="r" marR="43815">
              <a:lnSpc>
                <a:spcPct val="100000"/>
              </a:lnSpc>
              <a:spcBef>
                <a:spcPts val="100"/>
              </a:spcBef>
            </a:pPr>
            <a:r>
              <a:rPr dirty="0" sz="1000" i="1">
                <a:solidFill>
                  <a:srgbClr val="231F20"/>
                </a:solidFill>
                <a:latin typeface="Times New Roman"/>
                <a:cs typeface="Times New Roman"/>
              </a:rPr>
              <a:t>Auxiliary Functions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121</a:t>
            </a:r>
            <a:endParaRPr sz="1000">
              <a:latin typeface="Times New Roman"/>
              <a:cs typeface="Times New Roman"/>
            </a:endParaRPr>
          </a:p>
          <a:p>
            <a:pPr marL="52069" marR="43180">
              <a:lnSpc>
                <a:spcPct val="100000"/>
              </a:lnSpc>
              <a:spcBef>
                <a:spcPts val="865"/>
              </a:spcBef>
            </a:pPr>
            <a:r>
              <a:rPr dirty="0" sz="1000">
                <a:solidFill>
                  <a:srgbClr val="010202"/>
                </a:solidFill>
                <a:latin typeface="Times New Roman"/>
                <a:cs typeface="Times New Roman"/>
              </a:rPr>
              <a:t>and the right-hand side of this equation contains only experimentally measurable  quantities.</a:t>
            </a:r>
            <a:endParaRPr sz="1000">
              <a:latin typeface="Times New Roman"/>
              <a:cs typeface="Times New Roman"/>
            </a:endParaRPr>
          </a:p>
          <a:p>
            <a:pPr marL="179070">
              <a:lnSpc>
                <a:spcPct val="100000"/>
              </a:lnSpc>
            </a:pPr>
            <a:r>
              <a:rPr dirty="0" sz="1000">
                <a:solidFill>
                  <a:srgbClr val="010202"/>
                </a:solidFill>
                <a:latin typeface="Times New Roman"/>
                <a:cs typeface="Times New Roman"/>
              </a:rPr>
              <a:t>At 20°C aluminum has the following</a:t>
            </a:r>
            <a:r>
              <a:rPr dirty="0" sz="1000" spc="-10">
                <a:solidFill>
                  <a:srgbClr val="010202"/>
                </a:solidFill>
                <a:latin typeface="Times New Roman"/>
                <a:cs typeface="Times New Roman"/>
              </a:rPr>
              <a:t> </a:t>
            </a:r>
            <a:r>
              <a:rPr dirty="0" sz="1000">
                <a:solidFill>
                  <a:srgbClr val="010202"/>
                </a:solidFill>
                <a:latin typeface="Times New Roman"/>
                <a:cs typeface="Times New Roman"/>
              </a:rPr>
              <a:t>properties:</a:t>
            </a:r>
            <a:endParaRPr sz="1000">
              <a:latin typeface="Times New Roman"/>
              <a:cs typeface="Times New Roman"/>
            </a:endParaRPr>
          </a:p>
          <a:p>
            <a:pPr marL="50800">
              <a:lnSpc>
                <a:spcPct val="100000"/>
              </a:lnSpc>
              <a:spcBef>
                <a:spcPts val="750"/>
              </a:spcBef>
            </a:pP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a:solidFill>
                  <a:srgbClr val="010202"/>
                </a:solidFill>
                <a:latin typeface="Times New Roman"/>
                <a:cs typeface="Times New Roman"/>
              </a:rPr>
              <a:t>=24.36 </a:t>
            </a:r>
            <a:r>
              <a:rPr dirty="0" sz="1000" spc="-15">
                <a:solidFill>
                  <a:srgbClr val="010202"/>
                </a:solidFill>
                <a:latin typeface="Times New Roman"/>
                <a:cs typeface="Times New Roman"/>
              </a:rPr>
              <a:t>J/mole·K</a:t>
            </a:r>
            <a:r>
              <a:rPr dirty="0" sz="1000" spc="-5">
                <a:solidFill>
                  <a:srgbClr val="010202"/>
                </a:solidFill>
                <a:latin typeface="Times New Roman"/>
                <a:cs typeface="Times New Roman"/>
              </a:rPr>
              <a:t> </a:t>
            </a:r>
            <a:r>
              <a:rPr dirty="0" sz="1000" spc="165">
                <a:solidFill>
                  <a:srgbClr val="010202"/>
                </a:solidFill>
                <a:latin typeface="Times New Roman"/>
                <a:cs typeface="Times New Roman"/>
              </a:rPr>
              <a:t>a</a:t>
            </a:r>
            <a:endParaRPr sz="1000">
              <a:latin typeface="Times New Roman"/>
              <a:cs typeface="Times New Roman"/>
            </a:endParaRPr>
          </a:p>
          <a:p>
            <a:pPr marL="50800">
              <a:lnSpc>
                <a:spcPct val="100000"/>
              </a:lnSpc>
              <a:spcBef>
                <a:spcPts val="270"/>
              </a:spcBef>
            </a:pPr>
            <a:r>
              <a:rPr dirty="0" sz="1000" spc="5">
                <a:solidFill>
                  <a:srgbClr val="010202"/>
                </a:solidFill>
                <a:latin typeface="Times New Roman"/>
                <a:cs typeface="Times New Roman"/>
              </a:rPr>
              <a:t>=7.05×10</a:t>
            </a:r>
            <a:r>
              <a:rPr dirty="0" baseline="33333" sz="1125" spc="7">
                <a:solidFill>
                  <a:srgbClr val="010202"/>
                </a:solidFill>
                <a:latin typeface="Times New Roman"/>
                <a:cs typeface="Times New Roman"/>
              </a:rPr>
              <a:t>–5 </a:t>
            </a:r>
            <a:r>
              <a:rPr dirty="0" sz="1000" spc="20">
                <a:solidFill>
                  <a:srgbClr val="010202"/>
                </a:solidFill>
                <a:latin typeface="Times New Roman"/>
                <a:cs typeface="Times New Roman"/>
              </a:rPr>
              <a:t>K</a:t>
            </a:r>
            <a:r>
              <a:rPr dirty="0" baseline="33333" sz="1125" spc="30">
                <a:solidFill>
                  <a:srgbClr val="010202"/>
                </a:solidFill>
                <a:latin typeface="Times New Roman"/>
                <a:cs typeface="Times New Roman"/>
              </a:rPr>
              <a:t>–1</a:t>
            </a:r>
            <a:r>
              <a:rPr dirty="0" baseline="33333" sz="1125" spc="-7">
                <a:solidFill>
                  <a:srgbClr val="010202"/>
                </a:solidFill>
                <a:latin typeface="Times New Roman"/>
                <a:cs typeface="Times New Roman"/>
              </a:rPr>
              <a:t> </a:t>
            </a:r>
            <a:r>
              <a:rPr dirty="0" sz="1000" spc="55">
                <a:solidFill>
                  <a:srgbClr val="010202"/>
                </a:solidFill>
                <a:latin typeface="Times New Roman"/>
                <a:cs typeface="Times New Roman"/>
              </a:rPr>
              <a:t>ß</a:t>
            </a:r>
            <a:endParaRPr sz="1000">
              <a:latin typeface="Times New Roman"/>
              <a:cs typeface="Times New Roman"/>
            </a:endParaRPr>
          </a:p>
          <a:p>
            <a:pPr marL="50800">
              <a:lnSpc>
                <a:spcPct val="100000"/>
              </a:lnSpc>
              <a:spcBef>
                <a:spcPts val="270"/>
              </a:spcBef>
            </a:pPr>
            <a:r>
              <a:rPr dirty="0" sz="1000" spc="5">
                <a:solidFill>
                  <a:srgbClr val="010202"/>
                </a:solidFill>
                <a:latin typeface="Times New Roman"/>
                <a:cs typeface="Times New Roman"/>
              </a:rPr>
              <a:t>=1.20×10</a:t>
            </a:r>
            <a:r>
              <a:rPr dirty="0" baseline="33333" sz="1125" spc="7">
                <a:solidFill>
                  <a:srgbClr val="010202"/>
                </a:solidFill>
                <a:latin typeface="Times New Roman"/>
                <a:cs typeface="Times New Roman"/>
              </a:rPr>
              <a:t>–6</a:t>
            </a:r>
            <a:r>
              <a:rPr dirty="0" baseline="33333" sz="1125">
                <a:solidFill>
                  <a:srgbClr val="010202"/>
                </a:solidFill>
                <a:latin typeface="Times New Roman"/>
                <a:cs typeface="Times New Roman"/>
              </a:rPr>
              <a:t> </a:t>
            </a:r>
            <a:r>
              <a:rPr dirty="0" sz="1000" spc="10">
                <a:solidFill>
                  <a:srgbClr val="010202"/>
                </a:solidFill>
                <a:latin typeface="Times New Roman"/>
                <a:cs typeface="Times New Roman"/>
              </a:rPr>
              <a:t>atm</a:t>
            </a:r>
            <a:r>
              <a:rPr dirty="0" baseline="33333" sz="1125" spc="15">
                <a:solidFill>
                  <a:srgbClr val="010202"/>
                </a:solidFill>
                <a:latin typeface="Times New Roman"/>
                <a:cs typeface="Times New Roman"/>
              </a:rPr>
              <a:t>–1</a:t>
            </a:r>
            <a:endParaRPr baseline="33333" sz="1125">
              <a:latin typeface="Times New Roman"/>
              <a:cs typeface="Times New Roman"/>
            </a:endParaRPr>
          </a:p>
          <a:p>
            <a:pPr marL="50800">
              <a:lnSpc>
                <a:spcPct val="100000"/>
              </a:lnSpc>
              <a:spcBef>
                <a:spcPts val="275"/>
              </a:spcBef>
            </a:pPr>
            <a:r>
              <a:rPr dirty="0" sz="1000" spc="-10">
                <a:solidFill>
                  <a:srgbClr val="010202"/>
                </a:solidFill>
                <a:latin typeface="Times New Roman"/>
                <a:cs typeface="Times New Roman"/>
              </a:rPr>
              <a:t>density, </a:t>
            </a:r>
            <a:r>
              <a:rPr dirty="0" sz="1000" spc="5">
                <a:solidFill>
                  <a:srgbClr val="010202"/>
                </a:solidFill>
                <a:latin typeface="Times New Roman"/>
                <a:cs typeface="Times New Roman"/>
              </a:rPr>
              <a:t>q=2.70</a:t>
            </a:r>
            <a:r>
              <a:rPr dirty="0" sz="1000">
                <a:solidFill>
                  <a:srgbClr val="010202"/>
                </a:solidFill>
                <a:latin typeface="Times New Roman"/>
                <a:cs typeface="Times New Roman"/>
              </a:rPr>
              <a:t> g/cm</a:t>
            </a:r>
            <a:r>
              <a:rPr dirty="0" baseline="33333" sz="1125">
                <a:solidFill>
                  <a:srgbClr val="010202"/>
                </a:solidFill>
                <a:latin typeface="Times New Roman"/>
                <a:cs typeface="Times New Roman"/>
              </a:rPr>
              <a:t>3</a:t>
            </a:r>
            <a:endParaRPr baseline="33333" sz="1125">
              <a:latin typeface="Times New Roman"/>
              <a:cs typeface="Times New Roman"/>
            </a:endParaRPr>
          </a:p>
          <a:p>
            <a:pPr marL="52069" marR="44450" indent="127000">
              <a:lnSpc>
                <a:spcPct val="100000"/>
              </a:lnSpc>
              <a:spcBef>
                <a:spcPts val="875"/>
              </a:spcBef>
            </a:pPr>
            <a:r>
              <a:rPr dirty="0" sz="1000">
                <a:solidFill>
                  <a:srgbClr val="010202"/>
                </a:solidFill>
                <a:latin typeface="Times New Roman"/>
                <a:cs typeface="Times New Roman"/>
              </a:rPr>
              <a:t>The atomic weight of aluminum is 26.98, and thus, at 20°C, the molar volume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aluminum, </a:t>
            </a:r>
            <a:r>
              <a:rPr dirty="0" sz="1000" spc="-65" i="1">
                <a:solidFill>
                  <a:srgbClr val="010202"/>
                </a:solidFill>
                <a:latin typeface="Times New Roman"/>
                <a:cs typeface="Times New Roman"/>
              </a:rPr>
              <a:t>V,</a:t>
            </a:r>
            <a:r>
              <a:rPr dirty="0" sz="1000" spc="-10" i="1">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3" name="object 3"/>
          <p:cNvSpPr/>
          <p:nvPr/>
        </p:nvSpPr>
        <p:spPr>
          <a:xfrm>
            <a:off x="1446212" y="2593975"/>
            <a:ext cx="2171700" cy="3143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3101340"/>
            <a:ext cx="234569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and thus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a:t>
            </a:r>
            <a:r>
              <a:rPr dirty="0" baseline="-33333" sz="1125" spc="82" i="1">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5" name="object 5"/>
          <p:cNvSpPr/>
          <p:nvPr/>
        </p:nvSpPr>
        <p:spPr>
          <a:xfrm>
            <a:off x="865187" y="3500920"/>
            <a:ext cx="3324225" cy="6858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4389272"/>
            <a:ext cx="357949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 constant volume molar heat capacity of aluminum at 20°C is</a:t>
            </a:r>
            <a:r>
              <a:rPr dirty="0" sz="1000" spc="-9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1646237" y="4747424"/>
            <a:ext cx="1762125" cy="1047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2373947" y="5209857"/>
            <a:ext cx="738505"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PROBLEMS</a:t>
            </a:r>
            <a:endParaRPr sz="1000">
              <a:latin typeface="Times New Roman"/>
              <a:cs typeface="Times New Roman"/>
            </a:endParaRPr>
          </a:p>
        </p:txBody>
      </p:sp>
      <p:sp>
        <p:nvSpPr>
          <p:cNvPr id="9" name="object 9"/>
          <p:cNvSpPr txBox="1"/>
          <p:nvPr/>
        </p:nvSpPr>
        <p:spPr>
          <a:xfrm>
            <a:off x="457263" y="5530024"/>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5.1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10" name="object 10"/>
          <p:cNvSpPr/>
          <p:nvPr/>
        </p:nvSpPr>
        <p:spPr>
          <a:xfrm>
            <a:off x="1976120" y="5892012"/>
            <a:ext cx="1114425" cy="43815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57200" y="6532715"/>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5.2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12" name="object 12"/>
          <p:cNvSpPr/>
          <p:nvPr/>
        </p:nvSpPr>
        <p:spPr>
          <a:xfrm>
            <a:off x="1776095" y="6894665"/>
            <a:ext cx="1514475" cy="43815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961832" y="903605"/>
            <a:ext cx="1143000" cy="4476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57200" y="1553844"/>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5.4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4" name="object 4"/>
          <p:cNvSpPr/>
          <p:nvPr/>
        </p:nvSpPr>
        <p:spPr>
          <a:xfrm>
            <a:off x="1861820" y="1906270"/>
            <a:ext cx="1333500" cy="3524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57200" y="2451734"/>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5.5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6" name="object 6"/>
          <p:cNvSpPr/>
          <p:nvPr/>
        </p:nvSpPr>
        <p:spPr>
          <a:xfrm>
            <a:off x="1852295" y="2804160"/>
            <a:ext cx="1352550" cy="3524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57200" y="3359150"/>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5.6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8" name="object 8"/>
          <p:cNvSpPr/>
          <p:nvPr/>
        </p:nvSpPr>
        <p:spPr>
          <a:xfrm>
            <a:off x="1942782" y="3711575"/>
            <a:ext cx="1181100" cy="45720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57200" y="4371340"/>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5.7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10" name="object 10"/>
          <p:cNvSpPr/>
          <p:nvPr/>
        </p:nvSpPr>
        <p:spPr>
          <a:xfrm>
            <a:off x="1747520" y="4723765"/>
            <a:ext cx="1562100" cy="342900"/>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57200" y="5269229"/>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5.8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12" name="object 12"/>
          <p:cNvSpPr/>
          <p:nvPr/>
        </p:nvSpPr>
        <p:spPr>
          <a:xfrm>
            <a:off x="1985645" y="5621654"/>
            <a:ext cx="1095375" cy="457200"/>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57200" y="6281420"/>
            <a:ext cx="7277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5.9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14" name="object 14"/>
          <p:cNvSpPr/>
          <p:nvPr/>
        </p:nvSpPr>
        <p:spPr>
          <a:xfrm>
            <a:off x="1895157" y="6633844"/>
            <a:ext cx="1276350" cy="457200"/>
          </a:xfrm>
          <a:prstGeom prst="rect">
            <a:avLst/>
          </a:prstGeom>
          <a:blipFill>
            <a:blip r:embed="rId8" cstate="print"/>
            <a:stretch>
              <a:fillRect/>
            </a:stretch>
          </a:blipFill>
        </p:spPr>
        <p:txBody>
          <a:bodyPr wrap="square" lIns="0" tIns="0" rIns="0" bIns="0" rtlCol="0"/>
          <a:lstStyle/>
          <a:p/>
        </p:txBody>
      </p:sp>
      <p:sp>
        <p:nvSpPr>
          <p:cNvPr id="15" name="object 15"/>
          <p:cNvSpPr txBox="1"/>
          <p:nvPr/>
        </p:nvSpPr>
        <p:spPr>
          <a:xfrm>
            <a:off x="440636" y="403099"/>
            <a:ext cx="2854325" cy="466725"/>
          </a:xfrm>
          <a:prstGeom prst="rect">
            <a:avLst/>
          </a:prstGeom>
        </p:spPr>
        <p:txBody>
          <a:bodyPr wrap="square" lIns="0" tIns="12700" rIns="0" bIns="0" rtlCol="0" vert="horz">
            <a:spAutoFit/>
          </a:bodyPr>
          <a:lstStyle/>
          <a:p>
            <a:pPr marL="16510">
              <a:lnSpc>
                <a:spcPct val="100000"/>
              </a:lnSpc>
              <a:spcBef>
                <a:spcPts val="100"/>
              </a:spcBef>
            </a:pPr>
            <a:r>
              <a:rPr dirty="0" sz="1000">
                <a:solidFill>
                  <a:srgbClr val="231F20"/>
                </a:solidFill>
                <a:latin typeface="Times New Roman"/>
                <a:cs typeface="Times New Roman"/>
              </a:rPr>
              <a:t>122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35"/>
              </a:spcBef>
            </a:pPr>
            <a:endParaRPr sz="900">
              <a:latin typeface="Times New Roman"/>
              <a:cs typeface="Times New Roman"/>
            </a:endParaRPr>
          </a:p>
          <a:p>
            <a:pPr marL="12700">
              <a:lnSpc>
                <a:spcPct val="100000"/>
              </a:lnSpc>
              <a:spcBef>
                <a:spcPts val="5"/>
              </a:spcBef>
            </a:pPr>
            <a:r>
              <a:rPr dirty="0" sz="1000" b="1">
                <a:solidFill>
                  <a:srgbClr val="010202"/>
                </a:solidFill>
                <a:latin typeface="Times New Roman"/>
                <a:cs typeface="Times New Roman"/>
              </a:rPr>
              <a:t>5.3 </a:t>
            </a:r>
            <a:r>
              <a:rPr dirty="0" sz="1000" spc="-5">
                <a:solidFill>
                  <a:srgbClr val="010202"/>
                </a:solidFill>
                <a:latin typeface="Times New Roman"/>
                <a:cs typeface="Times New Roman"/>
              </a:rPr>
              <a:t>Show </a:t>
            </a:r>
            <a:r>
              <a:rPr dirty="0" sz="1000">
                <a:solidFill>
                  <a:srgbClr val="010202"/>
                </a:solidFill>
                <a:latin typeface="Times New Roman"/>
                <a:cs typeface="Times New Roman"/>
              </a:rPr>
              <a:t>that</a:t>
            </a:r>
            <a:endParaRPr sz="100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86568" y="403097"/>
            <a:ext cx="13557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Auxiliary Functions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123</a:t>
            </a:r>
            <a:endParaRPr sz="1000">
              <a:latin typeface="Times New Roman"/>
              <a:cs typeface="Times New Roman"/>
            </a:endParaRPr>
          </a:p>
        </p:txBody>
      </p:sp>
      <p:sp>
        <p:nvSpPr>
          <p:cNvPr id="3" name="object 3"/>
          <p:cNvSpPr/>
          <p:nvPr/>
        </p:nvSpPr>
        <p:spPr>
          <a:xfrm>
            <a:off x="1718945" y="913130"/>
            <a:ext cx="1628775" cy="7048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31800" y="1820545"/>
            <a:ext cx="4624070" cy="882015"/>
          </a:xfrm>
          <a:prstGeom prst="rect">
            <a:avLst/>
          </a:prstGeom>
        </p:spPr>
        <p:txBody>
          <a:bodyPr wrap="square" lIns="0" tIns="12700" rIns="0" bIns="0" rtlCol="0" vert="horz">
            <a:spAutoFit/>
          </a:bodyPr>
          <a:lstStyle/>
          <a:p>
            <a:pPr algn="just" marL="165100" marR="30480" indent="-127000">
              <a:lnSpc>
                <a:spcPct val="100000"/>
              </a:lnSpc>
              <a:spcBef>
                <a:spcPts val="100"/>
              </a:spcBef>
            </a:pPr>
            <a:r>
              <a:rPr dirty="0" sz="1000" spc="-15" b="1">
                <a:solidFill>
                  <a:srgbClr val="010202"/>
                </a:solidFill>
                <a:latin typeface="Times New Roman"/>
                <a:cs typeface="Times New Roman"/>
              </a:rPr>
              <a:t>5.11 </a:t>
            </a:r>
            <a:r>
              <a:rPr dirty="0" sz="1000">
                <a:solidFill>
                  <a:srgbClr val="010202"/>
                </a:solidFill>
                <a:latin typeface="Times New Roman"/>
                <a:cs typeface="Times New Roman"/>
              </a:rPr>
              <a:t>Joule and Thomson showed experimentally that when a steady stream of non-ideal  gas is passed through a thermally insulated tube, in which is inserted a throttle valve,  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60">
                <a:solidFill>
                  <a:srgbClr val="010202"/>
                </a:solidFill>
                <a:latin typeface="Times New Roman"/>
                <a:cs typeface="Times New Roman"/>
              </a:rPr>
              <a:t> </a:t>
            </a:r>
            <a:r>
              <a:rPr dirty="0" sz="100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a:solidFill>
                  <a:srgbClr val="010202"/>
                </a:solidFill>
                <a:latin typeface="Times New Roman"/>
                <a:cs typeface="Times New Roman"/>
              </a:rPr>
              <a:t>gas</a:t>
            </a:r>
            <a:r>
              <a:rPr dirty="0" sz="1000" spc="65">
                <a:solidFill>
                  <a:srgbClr val="010202"/>
                </a:solidFill>
                <a:latin typeface="Times New Roman"/>
                <a:cs typeface="Times New Roman"/>
              </a:rPr>
              <a:t> </a:t>
            </a:r>
            <a:r>
              <a:rPr dirty="0" sz="1000">
                <a:solidFill>
                  <a:srgbClr val="010202"/>
                </a:solidFill>
                <a:latin typeface="Times New Roman"/>
                <a:cs typeface="Times New Roman"/>
              </a:rPr>
              <a:t>changes</a:t>
            </a:r>
            <a:r>
              <a:rPr dirty="0" sz="1000" spc="60">
                <a:solidFill>
                  <a:srgbClr val="010202"/>
                </a:solidFill>
                <a:latin typeface="Times New Roman"/>
                <a:cs typeface="Times New Roman"/>
              </a:rPr>
              <a:t> </a:t>
            </a:r>
            <a:r>
              <a:rPr dirty="0" sz="1000">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60">
                <a:solidFill>
                  <a:srgbClr val="010202"/>
                </a:solidFill>
                <a:latin typeface="Times New Roman"/>
                <a:cs typeface="Times New Roman"/>
              </a:rPr>
              <a:t> </a:t>
            </a:r>
            <a:r>
              <a:rPr dirty="0" sz="100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a:solidFill>
                  <a:srgbClr val="010202"/>
                </a:solidFill>
                <a:latin typeface="Times New Roman"/>
                <a:cs typeface="Times New Roman"/>
              </a:rPr>
              <a:t>gas</a:t>
            </a:r>
            <a:r>
              <a:rPr dirty="0" sz="1000" spc="65">
                <a:solidFill>
                  <a:srgbClr val="010202"/>
                </a:solidFill>
                <a:latin typeface="Times New Roman"/>
                <a:cs typeface="Times New Roman"/>
              </a:rPr>
              <a:t> </a:t>
            </a:r>
            <a:r>
              <a:rPr dirty="0" sz="1000">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a:solidFill>
                  <a:srgbClr val="010202"/>
                </a:solidFill>
                <a:latin typeface="Times New Roman"/>
                <a:cs typeface="Times New Roman"/>
              </a:rPr>
              <a:t>changed</a:t>
            </a:r>
            <a:r>
              <a:rPr dirty="0" sz="1000" spc="60">
                <a:solidFill>
                  <a:srgbClr val="010202"/>
                </a:solidFill>
                <a:latin typeface="Times New Roman"/>
                <a:cs typeface="Times New Roman"/>
              </a:rPr>
              <a:t> </a:t>
            </a:r>
            <a:r>
              <a:rPr dirty="0" sz="1000">
                <a:solidFill>
                  <a:srgbClr val="010202"/>
                </a:solidFill>
                <a:latin typeface="Times New Roman"/>
                <a:cs typeface="Times New Roman"/>
              </a:rPr>
              <a:t>from</a:t>
            </a:r>
            <a:r>
              <a:rPr dirty="0" sz="1000" spc="6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baseline="-33333" sz="1125" spc="195">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marL="165100" marR="31115" indent="-635">
              <a:lnSpc>
                <a:spcPct val="130900"/>
              </a:lnSpc>
            </a:pP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Show </a:t>
            </a:r>
            <a:r>
              <a:rPr dirty="0" sz="1000">
                <a:solidFill>
                  <a:srgbClr val="010202"/>
                </a:solidFill>
                <a:latin typeface="Times New Roman"/>
                <a:cs typeface="Times New Roman"/>
              </a:rPr>
              <a:t>that this process is isenthalpic. The change in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is described in terms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Joule-Thomson </a:t>
            </a:r>
            <a:r>
              <a:rPr dirty="0" sz="1000" spc="-5">
                <a:solidFill>
                  <a:srgbClr val="010202"/>
                </a:solidFill>
                <a:latin typeface="Times New Roman"/>
                <a:cs typeface="Times New Roman"/>
              </a:rPr>
              <a:t>coefficient, </a:t>
            </a:r>
            <a:r>
              <a:rPr dirty="0" sz="1000" spc="20">
                <a:solidFill>
                  <a:srgbClr val="010202"/>
                </a:solidFill>
                <a:latin typeface="Times New Roman"/>
                <a:cs typeface="Times New Roman"/>
              </a:rPr>
              <a:t>µ</a:t>
            </a:r>
            <a:r>
              <a:rPr dirty="0" baseline="-33333" sz="1125" spc="30" i="1">
                <a:solidFill>
                  <a:srgbClr val="010202"/>
                </a:solidFill>
                <a:latin typeface="Times New Roman"/>
                <a:cs typeface="Times New Roman"/>
              </a:rPr>
              <a:t>j–T</a:t>
            </a:r>
            <a:r>
              <a:rPr dirty="0" sz="1000" spc="20">
                <a:solidFill>
                  <a:srgbClr val="010202"/>
                </a:solidFill>
                <a:latin typeface="Times New Roman"/>
                <a:cs typeface="Times New Roman"/>
              </a:rPr>
              <a:t>,</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5" name="object 5"/>
          <p:cNvSpPr/>
          <p:nvPr/>
        </p:nvSpPr>
        <p:spPr>
          <a:xfrm>
            <a:off x="1999932" y="2933534"/>
            <a:ext cx="1066800" cy="4381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684530" y="3574262"/>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Show</a:t>
            </a:r>
            <a:r>
              <a:rPr dirty="0" sz="1000" spc="-6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7" name="object 7"/>
          <p:cNvSpPr/>
          <p:nvPr/>
        </p:nvSpPr>
        <p:spPr>
          <a:xfrm>
            <a:off x="1771332" y="3926687"/>
            <a:ext cx="1524000" cy="4000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31800" y="4529302"/>
            <a:ext cx="4623435" cy="1593215"/>
          </a:xfrm>
          <a:prstGeom prst="rect">
            <a:avLst/>
          </a:prstGeom>
        </p:spPr>
        <p:txBody>
          <a:bodyPr wrap="square" lIns="0" tIns="12700" rIns="0" bIns="0" rtlCol="0" vert="horz">
            <a:spAutoFit/>
          </a:bodyPr>
          <a:lstStyle/>
          <a:p>
            <a:pPr marL="265430">
              <a:lnSpc>
                <a:spcPct val="100000"/>
              </a:lnSpc>
              <a:spcBef>
                <a:spcPts val="100"/>
              </a:spcBef>
            </a:pPr>
            <a:r>
              <a:rPr dirty="0" sz="1000">
                <a:solidFill>
                  <a:srgbClr val="010202"/>
                </a:solidFill>
                <a:latin typeface="Times New Roman"/>
                <a:cs typeface="Times New Roman"/>
              </a:rPr>
              <a:t>and </a:t>
            </a:r>
            <a:r>
              <a:rPr dirty="0" sz="1000" spc="-5">
                <a:solidFill>
                  <a:srgbClr val="010202"/>
                </a:solidFill>
                <a:latin typeface="Times New Roman"/>
                <a:cs typeface="Times New Roman"/>
              </a:rPr>
              <a:t>show </a:t>
            </a:r>
            <a:r>
              <a:rPr dirty="0" sz="1000">
                <a:solidFill>
                  <a:srgbClr val="010202"/>
                </a:solidFill>
                <a:latin typeface="Times New Roman"/>
                <a:cs typeface="Times New Roman"/>
              </a:rPr>
              <a:t>that the Joule-Thomson </a:t>
            </a:r>
            <a:r>
              <a:rPr dirty="0" sz="1000" spc="-5">
                <a:solidFill>
                  <a:srgbClr val="010202"/>
                </a:solidFill>
                <a:latin typeface="Times New Roman"/>
                <a:cs typeface="Times New Roman"/>
              </a:rPr>
              <a:t>coefficient </a:t>
            </a:r>
            <a:r>
              <a:rPr dirty="0" sz="1000">
                <a:solidFill>
                  <a:srgbClr val="010202"/>
                </a:solidFill>
                <a:latin typeface="Times New Roman"/>
                <a:cs typeface="Times New Roman"/>
              </a:rPr>
              <a:t>for an ideal gas is</a:t>
            </a:r>
            <a:r>
              <a:rPr dirty="0" sz="1000" spc="-35">
                <a:solidFill>
                  <a:srgbClr val="010202"/>
                </a:solidFill>
                <a:latin typeface="Times New Roman"/>
                <a:cs typeface="Times New Roman"/>
              </a:rPr>
              <a:t> </a:t>
            </a:r>
            <a:r>
              <a:rPr dirty="0" sz="1000">
                <a:solidFill>
                  <a:srgbClr val="010202"/>
                </a:solidFill>
                <a:latin typeface="Times New Roman"/>
                <a:cs typeface="Times New Roman"/>
              </a:rPr>
              <a:t>zero.</a:t>
            </a:r>
            <a:endParaRPr sz="1000">
              <a:latin typeface="Times New Roman"/>
              <a:cs typeface="Times New Roman"/>
            </a:endParaRPr>
          </a:p>
          <a:p>
            <a:pPr lvl="1" marL="165100" marR="30480" indent="-127000">
              <a:lnSpc>
                <a:spcPct val="100000"/>
              </a:lnSpc>
              <a:buFont typeface="Times New Roman"/>
              <a:buAutoNum type="arabicPeriod" startAt="12"/>
              <a:tabLst>
                <a:tab pos="297815" algn="l"/>
              </a:tabLst>
            </a:pPr>
            <a:r>
              <a:rPr dirty="0" sz="1000">
                <a:solidFill>
                  <a:srgbClr val="010202"/>
                </a:solidFill>
                <a:latin typeface="Times New Roman"/>
                <a:cs typeface="Times New Roman"/>
              </a:rPr>
              <a:t>Determine the values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 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 O</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for the following processes. (In  (c), (d), and (e) </a:t>
            </a:r>
            <a:r>
              <a:rPr dirty="0" sz="1000" spc="-5">
                <a:solidFill>
                  <a:srgbClr val="010202"/>
                </a:solidFill>
                <a:latin typeface="Times New Roman"/>
                <a:cs typeface="Times New Roman"/>
              </a:rPr>
              <a:t>show </a:t>
            </a:r>
            <a:r>
              <a:rPr dirty="0" sz="1000">
                <a:solidFill>
                  <a:srgbClr val="010202"/>
                </a:solidFill>
                <a:latin typeface="Times New Roman"/>
                <a:cs typeface="Times New Roman"/>
              </a:rPr>
              <a:t>that an absolute value of the entropy is</a:t>
            </a:r>
            <a:r>
              <a:rPr dirty="0" sz="1000" spc="-25">
                <a:solidFill>
                  <a:srgbClr val="010202"/>
                </a:solidFill>
                <a:latin typeface="Times New Roman"/>
                <a:cs typeface="Times New Roman"/>
              </a:rPr>
              <a:t> </a:t>
            </a:r>
            <a:r>
              <a:rPr dirty="0" sz="1000">
                <a:solidFill>
                  <a:srgbClr val="010202"/>
                </a:solidFill>
                <a:latin typeface="Times New Roman"/>
                <a:cs typeface="Times New Roman"/>
              </a:rPr>
              <a:t>required.)</a:t>
            </a:r>
            <a:endParaRPr sz="1000">
              <a:latin typeface="Times New Roman"/>
              <a:cs typeface="Times New Roman"/>
            </a:endParaRPr>
          </a:p>
          <a:p>
            <a:pPr lvl="2" marL="248920" indent="-120014">
              <a:lnSpc>
                <a:spcPct val="100000"/>
              </a:lnSpc>
              <a:spcBef>
                <a:spcPts val="800"/>
              </a:spcBef>
              <a:buAutoNum type="alphaLcPeriod"/>
              <a:tabLst>
                <a:tab pos="249554" algn="l"/>
              </a:tabLst>
            </a:pPr>
            <a:r>
              <a:rPr dirty="0" sz="1000">
                <a:solidFill>
                  <a:srgbClr val="010202"/>
                </a:solidFill>
                <a:latin typeface="Times New Roman"/>
                <a:cs typeface="Times New Roman"/>
              </a:rPr>
              <a:t>The four processes in Prob.</a:t>
            </a:r>
            <a:r>
              <a:rPr dirty="0" sz="1000" spc="-100">
                <a:solidFill>
                  <a:srgbClr val="010202"/>
                </a:solidFill>
                <a:latin typeface="Times New Roman"/>
                <a:cs typeface="Times New Roman"/>
              </a:rPr>
              <a:t> </a:t>
            </a:r>
            <a:r>
              <a:rPr dirty="0" sz="1000">
                <a:solidFill>
                  <a:srgbClr val="010202"/>
                </a:solidFill>
                <a:latin typeface="Times New Roman"/>
                <a:cs typeface="Times New Roman"/>
              </a:rPr>
              <a:t>4.1.</a:t>
            </a:r>
            <a:endParaRPr sz="1000">
              <a:latin typeface="Times New Roman"/>
              <a:cs typeface="Times New Roman"/>
            </a:endParaRPr>
          </a:p>
          <a:p>
            <a:pPr lvl="2" marL="256540" marR="30480" indent="-127000">
              <a:lnSpc>
                <a:spcPct val="100000"/>
              </a:lnSpc>
              <a:buAutoNum type="alphaLcPeriod"/>
              <a:tabLst>
                <a:tab pos="273685" algn="l"/>
              </a:tabLst>
            </a:pPr>
            <a:r>
              <a:rPr dirty="0" sz="1000">
                <a:solidFill>
                  <a:srgbClr val="010202"/>
                </a:solidFill>
                <a:latin typeface="Times New Roman"/>
                <a:cs typeface="Times New Roman"/>
              </a:rPr>
              <a:t>One mole of an ideal gas at the pressure </a:t>
            </a:r>
            <a:r>
              <a:rPr dirty="0" sz="1000" i="1">
                <a:solidFill>
                  <a:srgbClr val="010202"/>
                </a:solidFill>
                <a:latin typeface="Times New Roman"/>
                <a:cs typeface="Times New Roman"/>
              </a:rPr>
              <a:t>P </a:t>
            </a:r>
            <a:r>
              <a:rPr dirty="0" sz="1000">
                <a:solidFill>
                  <a:srgbClr val="010202"/>
                </a:solidFill>
                <a:latin typeface="Times New Roman"/>
                <a:cs typeface="Times New Roman"/>
              </a:rPr>
              <a:t>and the temperature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expands into a  vacuum to double its</a:t>
            </a:r>
            <a:r>
              <a:rPr dirty="0" sz="1000" spc="-5">
                <a:solidFill>
                  <a:srgbClr val="010202"/>
                </a:solidFill>
                <a:latin typeface="Times New Roman"/>
                <a:cs typeface="Times New Roman"/>
              </a:rPr>
              <a:t> </a:t>
            </a:r>
            <a:r>
              <a:rPr dirty="0" sz="1000">
                <a:solidFill>
                  <a:srgbClr val="010202"/>
                </a:solidFill>
                <a:latin typeface="Times New Roman"/>
                <a:cs typeface="Times New Roman"/>
              </a:rPr>
              <a:t>volume.</a:t>
            </a:r>
            <a:endParaRPr sz="1000">
              <a:latin typeface="Times New Roman"/>
              <a:cs typeface="Times New Roman"/>
            </a:endParaRPr>
          </a:p>
          <a:p>
            <a:pPr lvl="2" marL="248920" indent="-120014">
              <a:lnSpc>
                <a:spcPct val="100000"/>
              </a:lnSpc>
              <a:buAutoNum type="alphaLcPeriod"/>
              <a:tabLst>
                <a:tab pos="249554" algn="l"/>
              </a:tabLst>
            </a:pPr>
            <a:r>
              <a:rPr dirty="0" sz="1000">
                <a:solidFill>
                  <a:srgbClr val="010202"/>
                </a:solidFill>
                <a:latin typeface="Times New Roman"/>
                <a:cs typeface="Times New Roman"/>
              </a:rPr>
              <a:t>The adiabatic expansion of mole of an ideal gas from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15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endParaRPr sz="1000">
              <a:latin typeface="Times New Roman"/>
              <a:cs typeface="Times New Roman"/>
            </a:endParaRPr>
          </a:p>
          <a:p>
            <a:pPr lvl="2" marL="255904" indent="-127635">
              <a:lnSpc>
                <a:spcPct val="100000"/>
              </a:lnSpc>
              <a:spcBef>
                <a:spcPts val="370"/>
              </a:spcBef>
              <a:buAutoNum type="alphaLcPeriod"/>
              <a:tabLst>
                <a:tab pos="256540" algn="l"/>
              </a:tabLst>
            </a:pPr>
            <a:r>
              <a:rPr dirty="0" sz="1000">
                <a:solidFill>
                  <a:srgbClr val="010202"/>
                </a:solidFill>
                <a:latin typeface="Times New Roman"/>
                <a:cs typeface="Times New Roman"/>
              </a:rPr>
              <a:t>The expansion of mole of an ideal gas at constant pressure from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17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endParaRPr sz="1000">
              <a:latin typeface="Times New Roman"/>
              <a:cs typeface="Times New Roman"/>
            </a:endParaRPr>
          </a:p>
          <a:p>
            <a:pPr lvl="2" marL="248920" indent="-120014">
              <a:lnSpc>
                <a:spcPct val="100000"/>
              </a:lnSpc>
              <a:spcBef>
                <a:spcPts val="370"/>
              </a:spcBef>
              <a:buAutoNum type="alphaLcPeriod"/>
              <a:tabLst>
                <a:tab pos="249554" algn="l"/>
              </a:tabLst>
            </a:pPr>
            <a:r>
              <a:rPr dirty="0" sz="1000">
                <a:solidFill>
                  <a:srgbClr val="010202"/>
                </a:solidFill>
                <a:latin typeface="Times New Roman"/>
                <a:cs typeface="Times New Roman"/>
              </a:rPr>
              <a:t>The expansion of mole of an ideal gas at constant volume from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17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endParaRPr sz="1000">
              <a:latin typeface="Times New Roman"/>
              <a:cs typeface="Times New Roman"/>
            </a:endParaRPr>
          </a:p>
        </p:txBody>
      </p:sp>
      <p:sp>
        <p:nvSpPr>
          <p:cNvPr id="9" name="object 9"/>
          <p:cNvSpPr txBox="1"/>
          <p:nvPr/>
        </p:nvSpPr>
        <p:spPr>
          <a:xfrm>
            <a:off x="424078" y="651624"/>
            <a:ext cx="79121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010202"/>
                </a:solidFill>
                <a:latin typeface="Times New Roman"/>
                <a:cs typeface="Times New Roman"/>
              </a:rPr>
              <a:t>5.10 </a:t>
            </a:r>
            <a:r>
              <a:rPr dirty="0" sz="1000" spc="-5">
                <a:solidFill>
                  <a:srgbClr val="010202"/>
                </a:solidFill>
                <a:latin typeface="Times New Roman"/>
                <a:cs typeface="Times New Roman"/>
              </a:rPr>
              <a:t>Show</a:t>
            </a:r>
            <a:r>
              <a:rPr dirty="0" sz="1000" spc="-70">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750081" y="403097"/>
            <a:ext cx="129222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Auxiliary Functions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99</a:t>
            </a:r>
            <a:endParaRPr sz="1000">
              <a:latin typeface="Times New Roman"/>
              <a:cs typeface="Times New Roman"/>
            </a:endParaRPr>
          </a:p>
        </p:txBody>
      </p:sp>
      <p:sp>
        <p:nvSpPr>
          <p:cNvPr id="3" name="object 3"/>
          <p:cNvSpPr/>
          <p:nvPr/>
        </p:nvSpPr>
        <p:spPr>
          <a:xfrm>
            <a:off x="1722437" y="725805"/>
            <a:ext cx="1609725" cy="1428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071244"/>
            <a:ext cx="162306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which, on rearrangement,</a:t>
            </a:r>
            <a:r>
              <a:rPr dirty="0" sz="1000" spc="-9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5" name="object 5"/>
          <p:cNvSpPr/>
          <p:nvPr/>
        </p:nvSpPr>
        <p:spPr>
          <a:xfrm>
            <a:off x="1646237" y="1423669"/>
            <a:ext cx="1762125"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1769109"/>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7" name="object 7"/>
          <p:cNvSpPr/>
          <p:nvPr/>
        </p:nvSpPr>
        <p:spPr>
          <a:xfrm>
            <a:off x="1760537" y="2131060"/>
            <a:ext cx="1533525" cy="1905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3991" y="2524125"/>
            <a:ext cx="4599305" cy="1250315"/>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Thus, when a closed system </a:t>
            </a:r>
            <a:r>
              <a:rPr dirty="0" sz="1000" spc="-5">
                <a:solidFill>
                  <a:srgbClr val="010202"/>
                </a:solidFill>
                <a:latin typeface="Times New Roman"/>
                <a:cs typeface="Times New Roman"/>
              </a:rPr>
              <a:t>undergoes </a:t>
            </a:r>
            <a:r>
              <a:rPr dirty="0" sz="1000">
                <a:solidFill>
                  <a:srgbClr val="010202"/>
                </a:solidFill>
                <a:latin typeface="Times New Roman"/>
                <a:cs typeface="Times New Roman"/>
              </a:rPr>
              <a:t>a change of state at constant pressure (during  which only </a:t>
            </a:r>
            <a:r>
              <a:rPr dirty="0" sz="1000" i="1">
                <a:solidFill>
                  <a:srgbClr val="010202"/>
                </a:solidFill>
                <a:latin typeface="Times New Roman"/>
                <a:cs typeface="Times New Roman"/>
              </a:rPr>
              <a:t>P-V </a:t>
            </a:r>
            <a:r>
              <a:rPr dirty="0" sz="1000">
                <a:solidFill>
                  <a:srgbClr val="010202"/>
                </a:solidFill>
                <a:latin typeface="Times New Roman"/>
                <a:cs typeface="Times New Roman"/>
              </a:rPr>
              <a:t>work is done), the change in the enthalpy of the system equals the heat  entering or leaving the system. The properties of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are examined in detail in Chap.</a:t>
            </a:r>
            <a:r>
              <a:rPr dirty="0" sz="1000" spc="-65">
                <a:solidFill>
                  <a:srgbClr val="010202"/>
                </a:solidFill>
                <a:latin typeface="Times New Roman"/>
                <a:cs typeface="Times New Roman"/>
              </a:rPr>
              <a:t> </a:t>
            </a:r>
            <a:r>
              <a:rPr dirty="0" sz="1000">
                <a:solidFill>
                  <a:srgbClr val="010202"/>
                </a:solidFill>
                <a:latin typeface="Times New Roman"/>
                <a:cs typeface="Times New Roman"/>
              </a:rPr>
              <a:t>6.</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113790">
              <a:lnSpc>
                <a:spcPct val="100000"/>
              </a:lnSpc>
            </a:pPr>
            <a:r>
              <a:rPr dirty="0" sz="1000" b="1">
                <a:solidFill>
                  <a:srgbClr val="010202"/>
                </a:solidFill>
                <a:latin typeface="Times New Roman"/>
                <a:cs typeface="Times New Roman"/>
              </a:rPr>
              <a:t>5.3 THE </a:t>
            </a:r>
            <a:r>
              <a:rPr dirty="0" sz="1000" spc="-15" b="1">
                <a:solidFill>
                  <a:srgbClr val="010202"/>
                </a:solidFill>
                <a:latin typeface="Times New Roman"/>
                <a:cs typeface="Times New Roman"/>
              </a:rPr>
              <a:t>HELMHOLTZ </a:t>
            </a:r>
            <a:r>
              <a:rPr dirty="0" sz="1000" b="1">
                <a:solidFill>
                  <a:srgbClr val="010202"/>
                </a:solidFill>
                <a:latin typeface="Times New Roman"/>
                <a:cs typeface="Times New Roman"/>
              </a:rPr>
              <a:t>FREE ENERGY</a:t>
            </a:r>
            <a:r>
              <a:rPr dirty="0" sz="1000" spc="-35" b="1">
                <a:solidFill>
                  <a:srgbClr val="010202"/>
                </a:solidFill>
                <a:latin typeface="Times New Roman"/>
                <a:cs typeface="Times New Roman"/>
              </a:rPr>
              <a:t> </a:t>
            </a:r>
            <a:r>
              <a:rPr dirty="0" sz="1000" b="1" i="1">
                <a:solidFill>
                  <a:srgbClr val="010202"/>
                </a:solidFill>
                <a:latin typeface="Times New Roman"/>
                <a:cs typeface="Times New Roman"/>
              </a:rPr>
              <a:t>A</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a:lnSpc>
                <a:spcPct val="100000"/>
              </a:lnSpc>
              <a:spcBef>
                <a:spcPts val="5"/>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system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a change of state from state 1 to state 2, Eq. (5.1)</a:t>
            </a:r>
            <a:r>
              <a:rPr dirty="0" sz="1000" spc="-2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9" name="object 9"/>
          <p:cNvSpPr/>
          <p:nvPr/>
        </p:nvSpPr>
        <p:spPr>
          <a:xfrm>
            <a:off x="1360487" y="3948747"/>
            <a:ext cx="2333625" cy="1428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284662"/>
            <a:ext cx="1426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if the system is</a:t>
            </a:r>
            <a:r>
              <a:rPr dirty="0" sz="1000" spc="-95">
                <a:solidFill>
                  <a:srgbClr val="010202"/>
                </a:solidFill>
                <a:latin typeface="Times New Roman"/>
                <a:cs typeface="Times New Roman"/>
              </a:rPr>
              <a:t> </a:t>
            </a:r>
            <a:r>
              <a:rPr dirty="0" sz="1000">
                <a:solidFill>
                  <a:srgbClr val="010202"/>
                </a:solidFill>
                <a:latin typeface="Times New Roman"/>
                <a:cs typeface="Times New Roman"/>
              </a:rPr>
              <a:t>closed,</a:t>
            </a:r>
            <a:endParaRPr sz="1000">
              <a:latin typeface="Times New Roman"/>
              <a:cs typeface="Times New Roman"/>
            </a:endParaRPr>
          </a:p>
        </p:txBody>
      </p:sp>
      <p:sp>
        <p:nvSpPr>
          <p:cNvPr id="11" name="object 11"/>
          <p:cNvSpPr/>
          <p:nvPr/>
        </p:nvSpPr>
        <p:spPr>
          <a:xfrm>
            <a:off x="1793875" y="4637087"/>
            <a:ext cx="1466850" cy="1714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5011102"/>
            <a:ext cx="716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 which</a:t>
            </a:r>
            <a:r>
              <a:rPr dirty="0" sz="1000" spc="-85">
                <a:solidFill>
                  <a:srgbClr val="010202"/>
                </a:solidFill>
                <a:latin typeface="Times New Roman"/>
                <a:cs typeface="Times New Roman"/>
              </a:rPr>
              <a:t> </a:t>
            </a:r>
            <a:r>
              <a:rPr dirty="0" sz="1000">
                <a:solidFill>
                  <a:srgbClr val="010202"/>
                </a:solidFill>
                <a:latin typeface="Times New Roman"/>
                <a:cs typeface="Times New Roman"/>
              </a:rPr>
              <a:t>case</a:t>
            </a:r>
            <a:endParaRPr sz="1000">
              <a:latin typeface="Times New Roman"/>
              <a:cs typeface="Times New Roman"/>
            </a:endParaRPr>
          </a:p>
        </p:txBody>
      </p:sp>
      <p:sp>
        <p:nvSpPr>
          <p:cNvPr id="13" name="object 13"/>
          <p:cNvSpPr/>
          <p:nvPr/>
        </p:nvSpPr>
        <p:spPr>
          <a:xfrm>
            <a:off x="1474787" y="5363527"/>
            <a:ext cx="2105025" cy="142875"/>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18871" y="5652325"/>
            <a:ext cx="4648835" cy="424815"/>
          </a:xfrm>
          <a:prstGeom prst="rect">
            <a:avLst/>
          </a:prstGeom>
        </p:spPr>
        <p:txBody>
          <a:bodyPr wrap="square" lIns="0" tIns="12700" rIns="0" bIns="0" rtlCol="0" vert="horz">
            <a:spAutoFit/>
          </a:bodyPr>
          <a:lstStyle/>
          <a:p>
            <a:pPr marL="38100" marR="30480">
              <a:lnSpc>
                <a:spcPct val="130900"/>
              </a:lnSpc>
              <a:spcBef>
                <a:spcPts val="100"/>
              </a:spcBef>
            </a:pPr>
            <a:r>
              <a:rPr dirty="0" sz="1000">
                <a:solidFill>
                  <a:srgbClr val="010202"/>
                </a:solidFill>
                <a:latin typeface="Times New Roman"/>
                <a:cs typeface="Times New Roman"/>
              </a:rPr>
              <a:t>If the process is isothermal, that is, </a:t>
            </a:r>
            <a:r>
              <a:rPr dirty="0" sz="1000" spc="-15" i="1">
                <a:solidFill>
                  <a:srgbClr val="010202"/>
                </a:solidFill>
                <a:latin typeface="Times New Roman"/>
                <a:cs typeface="Times New Roman"/>
              </a:rPr>
              <a:t>T</a:t>
            </a:r>
            <a:r>
              <a:rPr dirty="0" baseline="-33333" sz="1125" spc="-22">
                <a:solidFill>
                  <a:srgbClr val="010202"/>
                </a:solidFill>
                <a:latin typeface="Times New Roman"/>
                <a:cs typeface="Times New Roman"/>
              </a:rPr>
              <a:t>2</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T</a:t>
            </a:r>
            <a:r>
              <a:rPr dirty="0" baseline="-33333" sz="1125" spc="-22">
                <a:solidFill>
                  <a:srgbClr val="010202"/>
                </a:solidFill>
                <a:latin typeface="Times New Roman"/>
                <a:cs typeface="Times New Roman"/>
              </a:rPr>
              <a:t>1</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T, </a:t>
            </a:r>
            <a:r>
              <a:rPr dirty="0" sz="1000">
                <a:solidFill>
                  <a:srgbClr val="010202"/>
                </a:solidFill>
                <a:latin typeface="Times New Roman"/>
                <a:cs typeface="Times New Roman"/>
              </a:rPr>
              <a:t>the temperature of the heat reservoir which  supplies or withdraws heat during the process, then, from the Second </a:t>
            </a:r>
            <a:r>
              <a:rPr dirty="0" sz="1000" spc="-20">
                <a:solidFill>
                  <a:srgbClr val="010202"/>
                </a:solidFill>
                <a:latin typeface="Times New Roman"/>
                <a:cs typeface="Times New Roman"/>
              </a:rPr>
              <a:t>Law, </a:t>
            </a:r>
            <a:r>
              <a:rPr dirty="0" sz="1000">
                <a:solidFill>
                  <a:srgbClr val="010202"/>
                </a:solidFill>
                <a:latin typeface="Times New Roman"/>
                <a:cs typeface="Times New Roman"/>
              </a:rPr>
              <a:t>Eq.</a:t>
            </a:r>
            <a:r>
              <a:rPr dirty="0" sz="1000" spc="-35">
                <a:solidFill>
                  <a:srgbClr val="010202"/>
                </a:solidFill>
                <a:latin typeface="Times New Roman"/>
                <a:cs typeface="Times New Roman"/>
              </a:rPr>
              <a:t> </a:t>
            </a:r>
            <a:r>
              <a:rPr dirty="0" sz="1000">
                <a:solidFill>
                  <a:srgbClr val="010202"/>
                </a:solidFill>
                <a:latin typeface="Times New Roman"/>
                <a:cs typeface="Times New Roman"/>
              </a:rPr>
              <a:t>(3.4a),</a:t>
            </a:r>
            <a:endParaRPr sz="1000">
              <a:latin typeface="Times New Roman"/>
              <a:cs typeface="Times New Roman"/>
            </a:endParaRPr>
          </a:p>
        </p:txBody>
      </p:sp>
      <p:sp>
        <p:nvSpPr>
          <p:cNvPr id="15" name="object 15"/>
          <p:cNvSpPr/>
          <p:nvPr/>
        </p:nvSpPr>
        <p:spPr>
          <a:xfrm>
            <a:off x="1979612" y="6251409"/>
            <a:ext cx="1104900" cy="171450"/>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444500" y="6625437"/>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17" name="object 17"/>
          <p:cNvSpPr/>
          <p:nvPr/>
        </p:nvSpPr>
        <p:spPr>
          <a:xfrm>
            <a:off x="1908175" y="6977862"/>
            <a:ext cx="1228725" cy="161925"/>
          </a:xfrm>
          <a:prstGeom prst="rect">
            <a:avLst/>
          </a:prstGeom>
          <a:blipFill>
            <a:blip r:embed="rId9" cstate="print"/>
            <a:stretch>
              <a:fillRect/>
            </a:stretch>
          </a:blipFill>
        </p:spPr>
        <p:txBody>
          <a:bodyPr wrap="square" lIns="0" tIns="0" rIns="0" bIns="0" rtlCol="0"/>
          <a:lstStyle/>
          <a:p/>
        </p:txBody>
      </p:sp>
      <p:sp>
        <p:nvSpPr>
          <p:cNvPr id="18" name="object 18"/>
          <p:cNvSpPr txBox="1"/>
          <p:nvPr/>
        </p:nvSpPr>
        <p:spPr>
          <a:xfrm>
            <a:off x="444500" y="7342340"/>
            <a:ext cx="35306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Comparison with Eq. </a:t>
            </a:r>
            <a:r>
              <a:rPr dirty="0" sz="1000" spc="-10">
                <a:solidFill>
                  <a:srgbClr val="010202"/>
                </a:solidFill>
                <a:latin typeface="Times New Roman"/>
                <a:cs typeface="Times New Roman"/>
              </a:rPr>
              <a:t>(3.11)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the equality can be written</a:t>
            </a:r>
            <a:r>
              <a:rPr dirty="0" sz="1000" spc="-4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100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855787" y="2153602"/>
            <a:ext cx="1343025" cy="133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80974" y="779780"/>
            <a:ext cx="4725035" cy="2139315"/>
          </a:xfrm>
          <a:prstGeom prst="rect">
            <a:avLst/>
          </a:prstGeom>
        </p:spPr>
        <p:txBody>
          <a:bodyPr wrap="square" lIns="0" tIns="12700" rIns="0" bIns="0" rtlCol="0" vert="horz">
            <a:spAutoFit/>
          </a:bodyPr>
          <a:lstStyle/>
          <a:p>
            <a:pPr marL="4353560">
              <a:lnSpc>
                <a:spcPct val="100000"/>
              </a:lnSpc>
              <a:spcBef>
                <a:spcPts val="100"/>
              </a:spcBef>
            </a:pPr>
            <a:r>
              <a:rPr dirty="0" sz="1000">
                <a:solidFill>
                  <a:srgbClr val="010202"/>
                </a:solidFill>
                <a:latin typeface="Times New Roman"/>
                <a:cs typeface="Times New Roman"/>
              </a:rPr>
              <a:t>(5.3)</a:t>
            </a:r>
            <a:endParaRPr sz="1000">
              <a:latin typeface="Times New Roman"/>
              <a:cs typeface="Times New Roman"/>
            </a:endParaRPr>
          </a:p>
          <a:p>
            <a:pPr>
              <a:lnSpc>
                <a:spcPct val="100000"/>
              </a:lnSpc>
            </a:pPr>
            <a:endParaRPr sz="1100">
              <a:latin typeface="Times New Roman"/>
              <a:cs typeface="Times New Roman"/>
            </a:endParaRPr>
          </a:p>
          <a:p>
            <a:pPr marL="76200" marR="68580">
              <a:lnSpc>
                <a:spcPct val="130900"/>
              </a:lnSpc>
              <a:spcBef>
                <a:spcPts val="865"/>
              </a:spcBef>
            </a:pPr>
            <a:r>
              <a:rPr dirty="0" sz="1000" spc="-5">
                <a:solidFill>
                  <a:srgbClr val="010202"/>
                </a:solidFill>
                <a:latin typeface="Times New Roman"/>
                <a:cs typeface="Times New Roman"/>
              </a:rPr>
              <a:t>and thus,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isothermal process, for which </a:t>
            </a: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 </a:t>
            </a:r>
            <a:r>
              <a:rPr dirty="0" sz="1000" spc="-5">
                <a:solidFill>
                  <a:srgbClr val="010202"/>
                </a:solidFill>
                <a:latin typeface="Times New Roman"/>
                <a:cs typeface="Times New Roman"/>
              </a:rPr>
              <a:t>is zero, the amount </a:t>
            </a:r>
            <a:r>
              <a:rPr dirty="0" sz="1000">
                <a:solidFill>
                  <a:srgbClr val="010202"/>
                </a:solidFill>
                <a:latin typeface="Times New Roman"/>
                <a:cs typeface="Times New Roman"/>
              </a:rPr>
              <a:t>of  work</a:t>
            </a:r>
            <a:r>
              <a:rPr dirty="0" sz="1000" spc="20">
                <a:solidFill>
                  <a:srgbClr val="010202"/>
                </a:solidFill>
                <a:latin typeface="Times New Roman"/>
                <a:cs typeface="Times New Roman"/>
              </a:rPr>
              <a:t> </a:t>
            </a:r>
            <a:r>
              <a:rPr dirty="0" sz="1000">
                <a:solidFill>
                  <a:srgbClr val="010202"/>
                </a:solidFill>
                <a:latin typeface="Times New Roman"/>
                <a:cs typeface="Times New Roman"/>
              </a:rPr>
              <a:t>done</a:t>
            </a:r>
            <a:r>
              <a:rPr dirty="0" sz="1000" spc="25">
                <a:solidFill>
                  <a:srgbClr val="010202"/>
                </a:solidFill>
                <a:latin typeface="Times New Roman"/>
                <a:cs typeface="Times New Roman"/>
              </a:rPr>
              <a:t> </a:t>
            </a:r>
            <a:r>
              <a:rPr dirty="0" sz="1000">
                <a:solidFill>
                  <a:srgbClr val="010202"/>
                </a:solidFill>
                <a:latin typeface="Times New Roman"/>
                <a:cs typeface="Times New Roman"/>
              </a:rPr>
              <a:t>by</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25">
                <a:solidFill>
                  <a:srgbClr val="010202"/>
                </a:solidFill>
                <a:latin typeface="Times New Roman"/>
                <a:cs typeface="Times New Roman"/>
              </a:rPr>
              <a:t> </a:t>
            </a:r>
            <a:r>
              <a:rPr dirty="0" sz="1000" spc="5" i="1">
                <a:solidFill>
                  <a:srgbClr val="010202"/>
                </a:solidFill>
                <a:latin typeface="Times New Roman"/>
                <a:cs typeface="Times New Roman"/>
              </a:rPr>
              <a:t>w</a:t>
            </a:r>
            <a:r>
              <a:rPr dirty="0" baseline="-33333" sz="1125" spc="7">
                <a:solidFill>
                  <a:srgbClr val="010202"/>
                </a:solidFill>
                <a:latin typeface="Times New Roman"/>
                <a:cs typeface="Times New Roman"/>
              </a:rPr>
              <a:t>max</a:t>
            </a:r>
            <a:r>
              <a:rPr dirty="0" baseline="-33333" sz="1125" spc="13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equal</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decrease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Helmholtz</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free</a:t>
            </a:r>
            <a:endParaRPr sz="1000">
              <a:latin typeface="Times New Roman"/>
              <a:cs typeface="Times New Roman"/>
            </a:endParaRPr>
          </a:p>
          <a:p>
            <a:pPr marL="76200" marR="68580">
              <a:lnSpc>
                <a:spcPct val="100000"/>
              </a:lnSpc>
              <a:spcBef>
                <a:spcPts val="370"/>
              </a:spcBef>
            </a:pPr>
            <a:r>
              <a:rPr dirty="0" sz="1000" spc="-20">
                <a:solidFill>
                  <a:srgbClr val="010202"/>
                </a:solidFill>
                <a:latin typeface="Times New Roman"/>
                <a:cs typeface="Times New Roman"/>
              </a:rPr>
              <a:t>energy. </a:t>
            </a:r>
            <a:r>
              <a:rPr dirty="0" sz="1000" spc="-5">
                <a:solidFill>
                  <a:srgbClr val="010202"/>
                </a:solidFill>
                <a:latin typeface="Times New Roman"/>
                <a:cs typeface="Times New Roman"/>
              </a:rPr>
              <a:t>Furthermore, for an isothermal process conducted at constant volume, which,  </a:t>
            </a:r>
            <a:r>
              <a:rPr dirty="0" sz="1000" spc="-10">
                <a:solidFill>
                  <a:srgbClr val="010202"/>
                </a:solidFill>
                <a:latin typeface="Times New Roman"/>
                <a:cs typeface="Times New Roman"/>
              </a:rPr>
              <a:t>necessarily, </a:t>
            </a:r>
            <a:r>
              <a:rPr dirty="0" sz="1000" spc="-5">
                <a:solidFill>
                  <a:srgbClr val="010202"/>
                </a:solidFill>
                <a:latin typeface="Times New Roman"/>
                <a:cs typeface="Times New Roman"/>
              </a:rPr>
              <a:t>does not perform </a:t>
            </a:r>
            <a:r>
              <a:rPr dirty="0" sz="1000" i="1">
                <a:solidFill>
                  <a:srgbClr val="010202"/>
                </a:solidFill>
                <a:latin typeface="Times New Roman"/>
                <a:cs typeface="Times New Roman"/>
              </a:rPr>
              <a:t>P-V </a:t>
            </a:r>
            <a:r>
              <a:rPr dirty="0" sz="1000">
                <a:solidFill>
                  <a:srgbClr val="010202"/>
                </a:solidFill>
                <a:latin typeface="Times New Roman"/>
                <a:cs typeface="Times New Roman"/>
              </a:rPr>
              <a:t>work, Eq. (5.3)</a:t>
            </a:r>
            <a:r>
              <a:rPr dirty="0" sz="1000" spc="-3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53560">
              <a:lnSpc>
                <a:spcPct val="100000"/>
              </a:lnSpc>
            </a:pPr>
            <a:r>
              <a:rPr dirty="0" sz="1000">
                <a:solidFill>
                  <a:srgbClr val="010202"/>
                </a:solidFill>
                <a:latin typeface="Times New Roman"/>
                <a:cs typeface="Times New Roman"/>
              </a:rPr>
              <a:t>(5.4)</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76200">
              <a:lnSpc>
                <a:spcPct val="100000"/>
              </a:lnSpc>
            </a:pP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for an increment of such </a:t>
            </a:r>
            <a:r>
              <a:rPr dirty="0" sz="1000">
                <a:solidFill>
                  <a:srgbClr val="010202"/>
                </a:solidFill>
                <a:latin typeface="Times New Roman"/>
                <a:cs typeface="Times New Roman"/>
              </a:rPr>
              <a:t>a</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p:txBody>
      </p:sp>
      <p:sp>
        <p:nvSpPr>
          <p:cNvPr id="5" name="object 5"/>
          <p:cNvSpPr/>
          <p:nvPr/>
        </p:nvSpPr>
        <p:spPr>
          <a:xfrm>
            <a:off x="1936750" y="3093402"/>
            <a:ext cx="1181100" cy="171450"/>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2255837" y="4218940"/>
            <a:ext cx="542925" cy="14287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393700" y="3420300"/>
            <a:ext cx="4700905" cy="3088005"/>
          </a:xfrm>
          <a:prstGeom prst="rect">
            <a:avLst/>
          </a:prstGeom>
        </p:spPr>
        <p:txBody>
          <a:bodyPr wrap="square" lIns="0" tIns="12700" rIns="0" bIns="0" rtlCol="0" vert="horz">
            <a:spAutoFit/>
          </a:bodyPr>
          <a:lstStyle/>
          <a:p>
            <a:pPr algn="just" marL="63500" marR="55880">
              <a:lnSpc>
                <a:spcPct val="130900"/>
              </a:lnSpc>
              <a:spcBef>
                <a:spcPts val="100"/>
              </a:spcBef>
            </a:pPr>
            <a:r>
              <a:rPr dirty="0" sz="1000" spc="-5">
                <a:solidFill>
                  <a:srgbClr val="010202"/>
                </a:solidFill>
                <a:latin typeface="Times New Roman"/>
                <a:cs typeface="Times New Roman"/>
              </a:rPr>
              <a:t>As </a:t>
            </a:r>
            <a:r>
              <a:rPr dirty="0" sz="1000" i="1">
                <a:solidFill>
                  <a:srgbClr val="010202"/>
                </a:solidFill>
                <a:latin typeface="Times New Roman"/>
                <a:cs typeface="Times New Roman"/>
              </a:rPr>
              <a:t>dS</a:t>
            </a:r>
            <a:r>
              <a:rPr dirty="0" baseline="-33333" sz="1125">
                <a:solidFill>
                  <a:srgbClr val="010202"/>
                </a:solidFill>
                <a:latin typeface="Times New Roman"/>
                <a:cs typeface="Times New Roman"/>
              </a:rPr>
              <a:t>irr </a:t>
            </a:r>
            <a:r>
              <a:rPr dirty="0" sz="1000">
                <a:solidFill>
                  <a:srgbClr val="010202"/>
                </a:solidFill>
                <a:latin typeface="Times New Roman"/>
                <a:cs typeface="Times New Roman"/>
              </a:rPr>
              <a:t>is always positive during a spontaneous process it is thus seen that </a:t>
            </a:r>
            <a:r>
              <a:rPr dirty="0" sz="1000" i="1">
                <a:solidFill>
                  <a:srgbClr val="010202"/>
                </a:solidFill>
                <a:latin typeface="Times New Roman"/>
                <a:cs typeface="Times New Roman"/>
              </a:rPr>
              <a:t>A </a:t>
            </a:r>
            <a:r>
              <a:rPr dirty="0" sz="1000">
                <a:solidFill>
                  <a:srgbClr val="010202"/>
                </a:solidFill>
                <a:latin typeface="Times New Roman"/>
                <a:cs typeface="Times New Roman"/>
              </a:rPr>
              <a:t>decreases  during a spontaneous process, and as </a:t>
            </a:r>
            <a:r>
              <a:rPr dirty="0" sz="1000" i="1">
                <a:solidFill>
                  <a:srgbClr val="010202"/>
                </a:solidFill>
                <a:latin typeface="Times New Roman"/>
                <a:cs typeface="Times New Roman"/>
              </a:rPr>
              <a:t>dS</a:t>
            </a:r>
            <a:r>
              <a:rPr dirty="0" baseline="-33333" sz="1125">
                <a:solidFill>
                  <a:srgbClr val="010202"/>
                </a:solidFill>
                <a:latin typeface="Times New Roman"/>
                <a:cs typeface="Times New Roman"/>
              </a:rPr>
              <a:t>irr</a:t>
            </a:r>
            <a:r>
              <a:rPr dirty="0" sz="1000" i="1">
                <a:solidFill>
                  <a:srgbClr val="010202"/>
                </a:solidFill>
                <a:latin typeface="Times New Roman"/>
                <a:cs typeface="Times New Roman"/>
              </a:rPr>
              <a:t>=</a:t>
            </a:r>
            <a:r>
              <a:rPr dirty="0" sz="1000">
                <a:solidFill>
                  <a:srgbClr val="010202"/>
                </a:solidFill>
                <a:latin typeface="Times New Roman"/>
                <a:cs typeface="Times New Roman"/>
              </a:rPr>
              <a:t>0 is a criterion for a reversible process,  </a:t>
            </a:r>
            <a:r>
              <a:rPr dirty="0" sz="1000" spc="-5">
                <a:solidFill>
                  <a:srgbClr val="010202"/>
                </a:solidFill>
                <a:latin typeface="Times New Roman"/>
                <a:cs typeface="Times New Roman"/>
              </a:rPr>
              <a:t>equilibrium requires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08585">
              <a:lnSpc>
                <a:spcPct val="100000"/>
              </a:lnSpc>
            </a:pPr>
            <a:r>
              <a:rPr dirty="0" sz="1000">
                <a:solidFill>
                  <a:srgbClr val="010202"/>
                </a:solidFill>
                <a:latin typeface="Times New Roman"/>
                <a:cs typeface="Times New Roman"/>
              </a:rPr>
              <a:t>(5.5)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algn="just" marL="63500" marR="54610">
              <a:lnSpc>
                <a:spcPct val="100000"/>
              </a:lnSpc>
            </a:pPr>
            <a:r>
              <a:rPr dirty="0" sz="1000">
                <a:solidFill>
                  <a:srgbClr val="010202"/>
                </a:solidFill>
                <a:latin typeface="Times New Roman"/>
                <a:cs typeface="Times New Roman"/>
              </a:rPr>
              <a:t>Thus in a closed system held at 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spc="-65" i="1">
                <a:solidFill>
                  <a:srgbClr val="010202"/>
                </a:solidFill>
                <a:latin typeface="Times New Roman"/>
                <a:cs typeface="Times New Roman"/>
              </a:rPr>
              <a:t>V, </a:t>
            </a:r>
            <a:r>
              <a:rPr dirty="0" sz="1000">
                <a:solidFill>
                  <a:srgbClr val="010202"/>
                </a:solidFill>
                <a:latin typeface="Times New Roman"/>
                <a:cs typeface="Times New Roman"/>
              </a:rPr>
              <a:t>the Helmholtz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can </a:t>
            </a:r>
            <a:r>
              <a:rPr dirty="0" sz="1000" spc="-5">
                <a:solidFill>
                  <a:srgbClr val="010202"/>
                </a:solidFill>
                <a:latin typeface="Times New Roman"/>
                <a:cs typeface="Times New Roman"/>
              </a:rPr>
              <a:t>only  </a:t>
            </a:r>
            <a:r>
              <a:rPr dirty="0" sz="1000">
                <a:solidFill>
                  <a:srgbClr val="010202"/>
                </a:solidFill>
                <a:latin typeface="Times New Roman"/>
                <a:cs typeface="Times New Roman"/>
              </a:rPr>
              <a:t>decrease or remain constant, and equilibrium is attained in such a system when </a:t>
            </a:r>
            <a:r>
              <a:rPr dirty="0" sz="1000" i="1">
                <a:solidFill>
                  <a:srgbClr val="010202"/>
                </a:solidFill>
                <a:latin typeface="Times New Roman"/>
                <a:cs typeface="Times New Roman"/>
              </a:rPr>
              <a:t>A  </a:t>
            </a:r>
            <a:r>
              <a:rPr dirty="0" sz="1000">
                <a:solidFill>
                  <a:srgbClr val="010202"/>
                </a:solidFill>
                <a:latin typeface="Times New Roman"/>
                <a:cs typeface="Times New Roman"/>
              </a:rPr>
              <a:t>achieves its minimum value. The Helmholtz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thus provides a criterion </a:t>
            </a:r>
            <a:r>
              <a:rPr dirty="0" sz="1000" spc="-5">
                <a:solidFill>
                  <a:srgbClr val="010202"/>
                </a:solidFill>
                <a:latin typeface="Times New Roman"/>
                <a:cs typeface="Times New Roman"/>
              </a:rPr>
              <a:t>for  equilibrium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at constant temperature and constant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a:p>
            <a:pPr algn="just" marL="63500" marR="55244" indent="127000">
              <a:lnSpc>
                <a:spcPct val="100000"/>
              </a:lnSpc>
            </a:pPr>
            <a:r>
              <a:rPr dirty="0" sz="1000" spc="-5">
                <a:solidFill>
                  <a:srgbClr val="010202"/>
                </a:solidFill>
                <a:latin typeface="Times New Roman"/>
                <a:cs typeface="Times New Roman"/>
              </a:rPr>
              <a:t>This criterion can be illustrated by examination of the following system. Consider </a:t>
            </a:r>
            <a:r>
              <a:rPr dirty="0" sz="1000" i="1">
                <a:solidFill>
                  <a:srgbClr val="010202"/>
                </a:solidFill>
                <a:latin typeface="Times New Roman"/>
                <a:cs typeface="Times New Roman"/>
              </a:rPr>
              <a:t>n  </a:t>
            </a:r>
            <a:r>
              <a:rPr dirty="0" sz="1000" spc="-5">
                <a:solidFill>
                  <a:srgbClr val="010202"/>
                </a:solidFill>
                <a:latin typeface="Times New Roman"/>
                <a:cs typeface="Times New Roman"/>
              </a:rPr>
              <a:t>atoms of some element occurring in both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solid crystalline phase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vapor phase  contained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constant-volume vessel, which, in turn, is immersed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  temperature heat </a:t>
            </a:r>
            <a:r>
              <a:rPr dirty="0" sz="1000" spc="-10">
                <a:solidFill>
                  <a:srgbClr val="010202"/>
                </a:solidFill>
                <a:latin typeface="Times New Roman"/>
                <a:cs typeface="Times New Roman"/>
              </a:rPr>
              <a:t>reservoir. </a:t>
            </a:r>
            <a:r>
              <a:rPr dirty="0" sz="1000" spc="-5">
                <a:solidFill>
                  <a:srgbClr val="010202"/>
                </a:solidFill>
                <a:latin typeface="Times New Roman"/>
                <a:cs typeface="Times New Roman"/>
              </a:rPr>
              <a:t>The problem involves determining the equilibrium  distribution of the </a:t>
            </a:r>
            <a:r>
              <a:rPr dirty="0" sz="1000" i="1">
                <a:solidFill>
                  <a:srgbClr val="010202"/>
                </a:solidFill>
                <a:latin typeface="Times New Roman"/>
                <a:cs typeface="Times New Roman"/>
              </a:rPr>
              <a:t>n </a:t>
            </a:r>
            <a:r>
              <a:rPr dirty="0" sz="1000" spc="-5">
                <a:solidFill>
                  <a:srgbClr val="010202"/>
                </a:solidFill>
                <a:latin typeface="Times New Roman"/>
                <a:cs typeface="Times New Roman"/>
              </a:rPr>
              <a:t>atoms between the solid phase and the vapor phase. At constant  </a:t>
            </a:r>
            <a:r>
              <a:rPr dirty="0" sz="1000">
                <a:solidFill>
                  <a:srgbClr val="010202"/>
                </a:solidFill>
                <a:latin typeface="Times New Roman"/>
                <a:cs typeface="Times New Roman"/>
              </a:rPr>
              <a:t>volume and constant temperature this distribution must be that which gives 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Helmholtz  </a:t>
            </a:r>
            <a:r>
              <a:rPr dirty="0" sz="1000" spc="-5">
                <a:solidFill>
                  <a:srgbClr val="010202"/>
                </a:solidFill>
                <a:latin typeface="Times New Roman"/>
                <a:cs typeface="Times New Roman"/>
              </a:rPr>
              <a:t>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its minimum value. From Eq. (5.1)</a:t>
            </a:r>
            <a:endParaRPr sz="1000">
              <a:latin typeface="Times New Roman"/>
              <a:cs typeface="Times New Roman"/>
            </a:endParaRPr>
          </a:p>
        </p:txBody>
      </p:sp>
      <p:sp>
        <p:nvSpPr>
          <p:cNvPr id="8" name="object 8"/>
          <p:cNvSpPr/>
          <p:nvPr/>
        </p:nvSpPr>
        <p:spPr>
          <a:xfrm>
            <a:off x="2051050" y="6682740"/>
            <a:ext cx="952500" cy="14287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373" y="7028181"/>
            <a:ext cx="4597400" cy="7239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which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low values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are obtained with low values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high values of </a:t>
            </a:r>
            <a:r>
              <a:rPr dirty="0" sz="1000" i="1">
                <a:solidFill>
                  <a:srgbClr val="010202"/>
                </a:solidFill>
                <a:latin typeface="Times New Roman"/>
                <a:cs typeface="Times New Roman"/>
              </a:rPr>
              <a:t>S</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two extreme states of existence which are available to the system</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a:p>
            <a:pPr marL="152400" marR="17780" indent="-127000">
              <a:lnSpc>
                <a:spcPct val="100000"/>
              </a:lnSpc>
              <a:spcBef>
                <a:spcPts val="700"/>
              </a:spcBef>
            </a:pPr>
            <a:r>
              <a:rPr dirty="0" sz="1000" spc="-5">
                <a:solidFill>
                  <a:srgbClr val="010202"/>
                </a:solidFill>
                <a:latin typeface="Times New Roman"/>
                <a:cs typeface="Times New Roman"/>
              </a:rPr>
              <a:t>1. That in which all of the atoms exist in the solid crystalline phase and none occurs in  </a:t>
            </a:r>
            <a:r>
              <a:rPr dirty="0" sz="1000">
                <a:solidFill>
                  <a:srgbClr val="010202"/>
                </a:solidFill>
                <a:latin typeface="Times New Roman"/>
                <a:cs typeface="Times New Roman"/>
              </a:rPr>
              <a:t>the vapor phase,</a:t>
            </a:r>
            <a:r>
              <a:rPr dirty="0" sz="1000" spc="-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10" name="object 10"/>
          <p:cNvSpPr/>
          <p:nvPr/>
        </p:nvSpPr>
        <p:spPr>
          <a:xfrm>
            <a:off x="1793760" y="839901"/>
            <a:ext cx="1447800" cy="13335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272" y="403097"/>
            <a:ext cx="4683125" cy="4998085"/>
          </a:xfrm>
          <a:prstGeom prst="rect">
            <a:avLst/>
          </a:prstGeom>
        </p:spPr>
        <p:txBody>
          <a:bodyPr wrap="square" lIns="0" tIns="12700" rIns="0" bIns="0" rtlCol="0" vert="horz">
            <a:spAutoFit/>
          </a:bodyPr>
          <a:lstStyle/>
          <a:p>
            <a:pPr algn="r" marR="51435">
              <a:lnSpc>
                <a:spcPct val="100000"/>
              </a:lnSpc>
              <a:spcBef>
                <a:spcPts val="100"/>
              </a:spcBef>
            </a:pPr>
            <a:r>
              <a:rPr dirty="0" sz="1000" i="1">
                <a:solidFill>
                  <a:srgbClr val="231F20"/>
                </a:solidFill>
                <a:latin typeface="Times New Roman"/>
                <a:cs typeface="Times New Roman"/>
              </a:rPr>
              <a:t>Auxiliary Functions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101</a:t>
            </a:r>
            <a:endParaRPr sz="1000">
              <a:latin typeface="Times New Roman"/>
              <a:cs typeface="Times New Roman"/>
            </a:endParaRPr>
          </a:p>
          <a:p>
            <a:pPr marL="190500" marR="63500" indent="-127000">
              <a:lnSpc>
                <a:spcPct val="100000"/>
              </a:lnSpc>
              <a:spcBef>
                <a:spcPts val="965"/>
              </a:spcBef>
            </a:pPr>
            <a:r>
              <a:rPr dirty="0" sz="1000">
                <a:solidFill>
                  <a:srgbClr val="010202"/>
                </a:solidFill>
                <a:latin typeface="Times New Roman"/>
                <a:cs typeface="Times New Roman"/>
              </a:rPr>
              <a:t>2. That in which all of the atoms exist in the vapor phase and none occurs in the solid  phase.</a:t>
            </a:r>
            <a:endParaRPr sz="1000">
              <a:latin typeface="Times New Roman"/>
              <a:cs typeface="Times New Roman"/>
            </a:endParaRPr>
          </a:p>
          <a:p>
            <a:pPr algn="just" marL="50800" marR="43180">
              <a:lnSpc>
                <a:spcPct val="100000"/>
              </a:lnSpc>
              <a:spcBef>
                <a:spcPts val="700"/>
              </a:spcBef>
            </a:pPr>
            <a:r>
              <a:rPr dirty="0" sz="1000">
                <a:solidFill>
                  <a:srgbClr val="010202"/>
                </a:solidFill>
                <a:latin typeface="Times New Roman"/>
                <a:cs typeface="Times New Roman"/>
              </a:rPr>
              <a:t>Consider the system occurring in the first of these two states. The equilibrium distance  between the centers of neighboring atoms in a solid phase is that at which there is a  balance between the attractive and repulsive forces operating between the atoms,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thus, if an atom is to be removed from the surface of a solid and placed in a gas phase,  work must be done against the attractive forces operating between the atom and its  neighbors.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the separation of the atom to be conducted </a:t>
            </a:r>
            <a:r>
              <a:rPr dirty="0" sz="1000" spc="-5">
                <a:solidFill>
                  <a:srgbClr val="010202"/>
                </a:solidFill>
                <a:latin typeface="Times New Roman"/>
                <a:cs typeface="Times New Roman"/>
              </a:rPr>
              <a:t>isothermally,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required for the separation must be supplied as heat which flows from the heat </a:t>
            </a:r>
            <a:r>
              <a:rPr dirty="0" sz="1000" spc="-10">
                <a:solidFill>
                  <a:srgbClr val="010202"/>
                </a:solidFill>
                <a:latin typeface="Times New Roman"/>
                <a:cs typeface="Times New Roman"/>
              </a:rPr>
              <a:t>reservoir.  </a:t>
            </a:r>
            <a:r>
              <a:rPr dirty="0" sz="1000">
                <a:solidFill>
                  <a:srgbClr val="010202"/>
                </a:solidFill>
                <a:latin typeface="Times New Roman"/>
                <a:cs typeface="Times New Roman"/>
              </a:rPr>
              <a:t>This flow of heat into the system increases both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the entropy of the  constant-volume system. </a:t>
            </a:r>
            <a:r>
              <a:rPr dirty="0" sz="1000" spc="-5">
                <a:solidFill>
                  <a:srgbClr val="010202"/>
                </a:solidFill>
                <a:latin typeface="Times New Roman"/>
                <a:cs typeface="Times New Roman"/>
              </a:rPr>
              <a:t>A </a:t>
            </a:r>
            <a:r>
              <a:rPr dirty="0" sz="1000">
                <a:solidFill>
                  <a:srgbClr val="010202"/>
                </a:solidFill>
                <a:latin typeface="Times New Roman"/>
                <a:cs typeface="Times New Roman"/>
              </a:rPr>
              <a:t>system comprising 1 atom in the vapor phase and </a:t>
            </a:r>
            <a:r>
              <a:rPr dirty="0" sz="1000" i="1">
                <a:solidFill>
                  <a:srgbClr val="010202"/>
                </a:solidFill>
                <a:latin typeface="Times New Roman"/>
                <a:cs typeface="Times New Roman"/>
              </a:rPr>
              <a:t>n–</a:t>
            </a:r>
            <a:r>
              <a:rPr dirty="0" sz="1000">
                <a:solidFill>
                  <a:srgbClr val="010202"/>
                </a:solidFill>
                <a:latin typeface="Times New Roman"/>
                <a:cs typeface="Times New Roman"/>
              </a:rPr>
              <a:t>1 atoms  in the solid phase is more random than the system comprising </a:t>
            </a:r>
            <a:r>
              <a:rPr dirty="0" sz="1000" i="1">
                <a:solidFill>
                  <a:srgbClr val="010202"/>
                </a:solidFill>
                <a:latin typeface="Times New Roman"/>
                <a:cs typeface="Times New Roman"/>
              </a:rPr>
              <a:t>n </a:t>
            </a:r>
            <a:r>
              <a:rPr dirty="0" sz="1000">
                <a:solidFill>
                  <a:srgbClr val="010202"/>
                </a:solidFill>
                <a:latin typeface="Times New Roman"/>
                <a:cs typeface="Times New Roman"/>
              </a:rPr>
              <a:t>atoms in the solid phase,  and hence the entropy of the former is greater than that of the</a:t>
            </a:r>
            <a:r>
              <a:rPr dirty="0" sz="1000" spc="-25">
                <a:solidFill>
                  <a:srgbClr val="010202"/>
                </a:solidFill>
                <a:latin typeface="Times New Roman"/>
                <a:cs typeface="Times New Roman"/>
              </a:rPr>
              <a:t> </a:t>
            </a:r>
            <a:r>
              <a:rPr dirty="0" sz="1000" spc="-10">
                <a:solidFill>
                  <a:srgbClr val="010202"/>
                </a:solidFill>
                <a:latin typeface="Times New Roman"/>
                <a:cs typeface="Times New Roman"/>
              </a:rPr>
              <a:t>latter.</a:t>
            </a:r>
            <a:endParaRPr sz="1000">
              <a:latin typeface="Times New Roman"/>
              <a:cs typeface="Times New Roman"/>
            </a:endParaRPr>
          </a:p>
          <a:p>
            <a:pPr algn="just" marL="50800" marR="50165" indent="127000">
              <a:lnSpc>
                <a:spcPct val="100000"/>
              </a:lnSpc>
            </a:pPr>
            <a:r>
              <a:rPr dirty="0" sz="1000" spc="-5">
                <a:solidFill>
                  <a:srgbClr val="010202"/>
                </a:solidFill>
                <a:latin typeface="Times New Roman"/>
                <a:cs typeface="Times New Roman"/>
              </a:rPr>
              <a:t>As </a:t>
            </a:r>
            <a:r>
              <a:rPr dirty="0" sz="1000">
                <a:solidFill>
                  <a:srgbClr val="010202"/>
                </a:solidFill>
                <a:latin typeface="Times New Roman"/>
                <a:cs typeface="Times New Roman"/>
              </a:rPr>
              <a:t>more atoms are removed from the solid and placed in the vapor phase, </a:t>
            </a:r>
            <a:r>
              <a:rPr dirty="0" sz="1000" spc="-5">
                <a:solidFill>
                  <a:srgbClr val="010202"/>
                </a:solidFill>
                <a:latin typeface="Times New Roman"/>
                <a:cs typeface="Times New Roman"/>
              </a:rPr>
              <a:t>heat  </a:t>
            </a:r>
            <a:r>
              <a:rPr dirty="0" sz="1000">
                <a:solidFill>
                  <a:srgbClr val="010202"/>
                </a:solidFill>
                <a:latin typeface="Times New Roman"/>
                <a:cs typeface="Times New Roman"/>
              </a:rPr>
              <a:t>continues to flow from the heat </a:t>
            </a:r>
            <a:r>
              <a:rPr dirty="0" sz="1000" spc="-5">
                <a:solidFill>
                  <a:srgbClr val="010202"/>
                </a:solidFill>
                <a:latin typeface="Times New Roman"/>
                <a:cs typeface="Times New Roman"/>
              </a:rPr>
              <a:t>reservoir, </a:t>
            </a:r>
            <a:r>
              <a:rPr dirty="0" sz="1000">
                <a:solidFill>
                  <a:srgbClr val="010202"/>
                </a:solidFill>
                <a:latin typeface="Times New Roman"/>
                <a:cs typeface="Times New Roman"/>
              </a:rPr>
              <a:t>and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the entropy of the  system continue to increase. Eventually when all </a:t>
            </a:r>
            <a:r>
              <a:rPr dirty="0" sz="1000" i="1">
                <a:solidFill>
                  <a:srgbClr val="010202"/>
                </a:solidFill>
                <a:latin typeface="Times New Roman"/>
                <a:cs typeface="Times New Roman"/>
              </a:rPr>
              <a:t>n </a:t>
            </a:r>
            <a:r>
              <a:rPr dirty="0" sz="1000">
                <a:solidFill>
                  <a:srgbClr val="010202"/>
                </a:solidFill>
                <a:latin typeface="Times New Roman"/>
                <a:cs typeface="Times New Roman"/>
              </a:rPr>
              <a:t>atoms occur in the vapor phase,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the entropy of the constant-volume constanttemperature system have  their maximum values. In contrast, the state in which all of the </a:t>
            </a:r>
            <a:r>
              <a:rPr dirty="0" sz="1000" i="1">
                <a:solidFill>
                  <a:srgbClr val="010202"/>
                </a:solidFill>
                <a:latin typeface="Times New Roman"/>
                <a:cs typeface="Times New Roman"/>
              </a:rPr>
              <a:t>n </a:t>
            </a:r>
            <a:r>
              <a:rPr dirty="0" sz="1000">
                <a:solidFill>
                  <a:srgbClr val="010202"/>
                </a:solidFill>
                <a:latin typeface="Times New Roman"/>
                <a:cs typeface="Times New Roman"/>
              </a:rPr>
              <a:t>atoms occur in the </a:t>
            </a:r>
            <a:r>
              <a:rPr dirty="0" sz="1000" spc="-5">
                <a:solidFill>
                  <a:srgbClr val="010202"/>
                </a:solidFill>
                <a:latin typeface="Times New Roman"/>
                <a:cs typeface="Times New Roman"/>
              </a:rPr>
              <a:t>solid  </a:t>
            </a:r>
            <a:r>
              <a:rPr dirty="0" sz="1000">
                <a:solidFill>
                  <a:srgbClr val="010202"/>
                </a:solidFill>
                <a:latin typeface="Times New Roman"/>
                <a:cs typeface="Times New Roman"/>
              </a:rPr>
              <a:t>is that in which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the entropy have their minimum values. The  variations of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the entropy of the system with the number of atoms  occurring</a:t>
            </a:r>
            <a:r>
              <a:rPr dirty="0" sz="1000" spc="155">
                <a:solidFill>
                  <a:srgbClr val="010202"/>
                </a:solidFill>
                <a:latin typeface="Times New Roman"/>
                <a:cs typeface="Times New Roman"/>
              </a:rPr>
              <a:t> </a:t>
            </a:r>
            <a:r>
              <a:rPr dirty="0" sz="1000">
                <a:solidFill>
                  <a:srgbClr val="010202"/>
                </a:solidFill>
                <a:latin typeface="Times New Roman"/>
                <a:cs typeface="Times New Roman"/>
              </a:rPr>
              <a:t>in</a:t>
            </a:r>
            <a:r>
              <a:rPr dirty="0" sz="1000" spc="16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a:solidFill>
                  <a:srgbClr val="010202"/>
                </a:solidFill>
                <a:latin typeface="Times New Roman"/>
                <a:cs typeface="Times New Roman"/>
              </a:rPr>
              <a:t>vapor</a:t>
            </a:r>
            <a:r>
              <a:rPr dirty="0" sz="1000" spc="160">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155">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a:t>
            </a:r>
            <a:r>
              <a:rPr dirty="0" sz="1000" spc="160"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160">
                <a:solidFill>
                  <a:srgbClr val="010202"/>
                </a:solidFill>
                <a:latin typeface="Times New Roman"/>
                <a:cs typeface="Times New Roman"/>
              </a:rPr>
              <a:t> </a:t>
            </a:r>
            <a:r>
              <a:rPr dirty="0" sz="1000" spc="-10">
                <a:solidFill>
                  <a:srgbClr val="010202"/>
                </a:solidFill>
                <a:latin typeface="Times New Roman"/>
                <a:cs typeface="Times New Roman"/>
              </a:rPr>
              <a:t>respectively,</a:t>
            </a:r>
            <a:r>
              <a:rPr dirty="0" sz="1000" spc="160">
                <a:solidFill>
                  <a:srgbClr val="010202"/>
                </a:solidFill>
                <a:latin typeface="Times New Roman"/>
                <a:cs typeface="Times New Roman"/>
              </a:rPr>
              <a:t> </a:t>
            </a:r>
            <a:r>
              <a:rPr dirty="0" sz="1000">
                <a:solidFill>
                  <a:srgbClr val="010202"/>
                </a:solidFill>
                <a:latin typeface="Times New Roman"/>
                <a:cs typeface="Times New Roman"/>
              </a:rPr>
              <a:t>in</a:t>
            </a:r>
            <a:r>
              <a:rPr dirty="0" sz="1000" spc="165">
                <a:solidFill>
                  <a:srgbClr val="010202"/>
                </a:solidFill>
                <a:latin typeface="Times New Roman"/>
                <a:cs typeface="Times New Roman"/>
              </a:rPr>
              <a:t> </a:t>
            </a:r>
            <a:r>
              <a:rPr dirty="0" sz="1000">
                <a:solidFill>
                  <a:srgbClr val="010202"/>
                </a:solidFill>
                <a:latin typeface="Times New Roman"/>
                <a:cs typeface="Times New Roman"/>
              </a:rPr>
              <a:t>Figs.</a:t>
            </a:r>
            <a:r>
              <a:rPr dirty="0" sz="1000" spc="160">
                <a:solidFill>
                  <a:srgbClr val="010202"/>
                </a:solidFill>
                <a:latin typeface="Times New Roman"/>
                <a:cs typeface="Times New Roman"/>
              </a:rPr>
              <a:t> </a:t>
            </a:r>
            <a:r>
              <a:rPr dirty="0" sz="1000">
                <a:solidFill>
                  <a:srgbClr val="010202"/>
                </a:solidFill>
                <a:latin typeface="Times New Roman"/>
                <a:cs typeface="Times New Roman"/>
              </a:rPr>
              <a:t>5.1</a:t>
            </a:r>
            <a:r>
              <a:rPr dirty="0" sz="1000" i="1">
                <a:solidFill>
                  <a:srgbClr val="010202"/>
                </a:solidFill>
                <a:latin typeface="Times New Roman"/>
                <a:cs typeface="Times New Roman"/>
              </a:rPr>
              <a:t>a</a:t>
            </a:r>
            <a:r>
              <a:rPr dirty="0" sz="1000" spc="16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65">
                <a:solidFill>
                  <a:srgbClr val="010202"/>
                </a:solidFill>
                <a:latin typeface="Times New Roman"/>
                <a:cs typeface="Times New Roman"/>
              </a:rPr>
              <a:t> </a:t>
            </a:r>
            <a:r>
              <a:rPr dirty="0" sz="1000" i="1">
                <a:solidFill>
                  <a:srgbClr val="010202"/>
                </a:solidFill>
                <a:latin typeface="Times New Roman"/>
                <a:cs typeface="Times New Roman"/>
              </a:rPr>
              <a:t>b</a:t>
            </a:r>
            <a:r>
              <a:rPr dirty="0" sz="1000">
                <a:solidFill>
                  <a:srgbClr val="010202"/>
                </a:solidFill>
                <a:latin typeface="Times New Roman"/>
                <a:cs typeface="Times New Roman"/>
              </a:rPr>
              <a:t>.</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50800" marR="50800">
              <a:lnSpc>
                <a:spcPct val="100000"/>
              </a:lnSpc>
              <a:spcBef>
                <a:spcPts val="370"/>
              </a:spcBef>
            </a:pPr>
            <a:r>
              <a:rPr dirty="0" sz="1000">
                <a:solidFill>
                  <a:srgbClr val="010202"/>
                </a:solidFill>
                <a:latin typeface="Times New Roman"/>
                <a:cs typeface="Times New Roman"/>
              </a:rPr>
              <a:t>transfer of an atom from the solid to the vapor causes a fixed increment in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increases linearly with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v  </a:t>
            </a:r>
            <a:r>
              <a:rPr dirty="0" sz="1000">
                <a:solidFill>
                  <a:srgbClr val="010202"/>
                </a:solidFill>
                <a:latin typeface="Times New Roman"/>
                <a:cs typeface="Times New Roman"/>
              </a:rPr>
              <a:t>as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5.1</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a:t>
            </a:r>
            <a:endParaRPr sz="1000">
              <a:latin typeface="Times New Roman"/>
              <a:cs typeface="Times New Roman"/>
            </a:endParaRPr>
          </a:p>
          <a:p>
            <a:pPr algn="just" marL="50800" marR="49530">
              <a:lnSpc>
                <a:spcPct val="100000"/>
              </a:lnSpc>
              <a:spcBef>
                <a:spcPts val="370"/>
              </a:spcBef>
            </a:pPr>
            <a:r>
              <a:rPr dirty="0" sz="1000">
                <a:solidFill>
                  <a:srgbClr val="010202"/>
                </a:solidFill>
                <a:latin typeface="Times New Roman"/>
                <a:cs typeface="Times New Roman"/>
              </a:rPr>
              <a:t>In contrast, as the magnitude of the increase in the disorder in the system, caused by the  transfer of an atom from the solid to the </a:t>
            </a:r>
            <a:r>
              <a:rPr dirty="0" sz="1000" spc="-10">
                <a:solidFill>
                  <a:srgbClr val="010202"/>
                </a:solidFill>
                <a:latin typeface="Times New Roman"/>
                <a:cs typeface="Times New Roman"/>
              </a:rPr>
              <a:t>vapor, </a:t>
            </a:r>
            <a:r>
              <a:rPr dirty="0" sz="1000">
                <a:solidFill>
                  <a:srgbClr val="010202"/>
                </a:solidFill>
                <a:latin typeface="Times New Roman"/>
                <a:cs typeface="Times New Roman"/>
              </a:rPr>
              <a:t>decreases with increasing number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atoms in the vapor phase, the entropy of the system,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5.1</a:t>
            </a:r>
            <a:r>
              <a:rPr dirty="0" sz="1000" i="1">
                <a:solidFill>
                  <a:srgbClr val="010202"/>
                </a:solidFill>
                <a:latin typeface="Times New Roman"/>
                <a:cs typeface="Times New Roman"/>
              </a:rPr>
              <a:t>b, </a:t>
            </a:r>
            <a:r>
              <a:rPr dirty="0" sz="1000">
                <a:solidFill>
                  <a:srgbClr val="010202"/>
                </a:solidFill>
                <a:latin typeface="Times New Roman"/>
                <a:cs typeface="Times New Roman"/>
              </a:rPr>
              <a:t>is not a </a:t>
            </a:r>
            <a:r>
              <a:rPr dirty="0" sz="1000" spc="-5">
                <a:solidFill>
                  <a:srgbClr val="010202"/>
                </a:solidFill>
                <a:latin typeface="Times New Roman"/>
                <a:cs typeface="Times New Roman"/>
              </a:rPr>
              <a:t>linear  </a:t>
            </a:r>
            <a:r>
              <a:rPr dirty="0" sz="1000">
                <a:solidFill>
                  <a:srgbClr val="010202"/>
                </a:solidFill>
                <a:latin typeface="Times New Roman"/>
                <a:cs typeface="Times New Roman"/>
              </a:rPr>
              <a:t>function</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rate</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increase</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S</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decreases</a:t>
            </a:r>
            <a:r>
              <a:rPr dirty="0" sz="1000" spc="5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50">
                <a:solidFill>
                  <a:srgbClr val="010202"/>
                </a:solidFill>
                <a:latin typeface="Times New Roman"/>
                <a:cs typeface="Times New Roman"/>
              </a:rPr>
              <a:t> </a:t>
            </a:r>
            <a:r>
              <a:rPr dirty="0" sz="1000">
                <a:solidFill>
                  <a:srgbClr val="010202"/>
                </a:solidFill>
                <a:latin typeface="Times New Roman"/>
                <a:cs typeface="Times New Roman"/>
              </a:rPr>
              <a:t>increasing</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variation</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algn="just" marL="50800" marR="52069">
              <a:lnSpc>
                <a:spcPct val="130900"/>
              </a:lnSpc>
            </a:pPr>
            <a:r>
              <a:rPr dirty="0" sz="1000">
                <a:solidFill>
                  <a:srgbClr val="010202"/>
                </a:solidFill>
                <a:latin typeface="Times New Roman"/>
                <a:cs typeface="Times New Roman"/>
              </a:rPr>
              <a:t>which is obtained as the sum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i="1">
                <a:solidFill>
                  <a:srgbClr val="010202"/>
                </a:solidFill>
                <a:latin typeface="Times New Roman"/>
                <a:cs typeface="Times New Roman"/>
              </a:rPr>
              <a:t>–TS, </a:t>
            </a:r>
            <a:r>
              <a:rPr dirty="0" sz="1000">
                <a:solidFill>
                  <a:srgbClr val="010202"/>
                </a:solidFill>
                <a:latin typeface="Times New Roman"/>
                <a:cs typeface="Times New Roman"/>
              </a:rPr>
              <a:t>with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 </a:t>
            </a:r>
            <a:r>
              <a:rPr dirty="0" sz="1000">
                <a:solidFill>
                  <a:srgbClr val="010202"/>
                </a:solidFill>
                <a:latin typeface="Times New Roman"/>
                <a:cs typeface="Times New Roman"/>
              </a:rPr>
              <a:t>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5.2. This figure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a:t>
            </a:r>
            <a:r>
              <a:rPr dirty="0" sz="1000" i="1">
                <a:solidFill>
                  <a:srgbClr val="010202"/>
                </a:solidFill>
                <a:latin typeface="Times New Roman"/>
                <a:cs typeface="Times New Roman"/>
              </a:rPr>
              <a:t>A </a:t>
            </a:r>
            <a:r>
              <a:rPr dirty="0" sz="1000">
                <a:solidFill>
                  <a:srgbClr val="010202"/>
                </a:solidFill>
                <a:latin typeface="Times New Roman"/>
                <a:cs typeface="Times New Roman"/>
              </a:rPr>
              <a:t>has a minimum value at a unique value of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 </a:t>
            </a:r>
            <a:r>
              <a:rPr dirty="0" sz="1000">
                <a:solidFill>
                  <a:srgbClr val="010202"/>
                </a:solidFill>
                <a:latin typeface="Times New Roman"/>
                <a:cs typeface="Times New Roman"/>
              </a:rPr>
              <a:t>designated as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v</a:t>
            </a:r>
            <a:r>
              <a:rPr dirty="0" baseline="-33333" sz="1125" spc="7">
                <a:solidFill>
                  <a:srgbClr val="010202"/>
                </a:solidFill>
                <a:latin typeface="Times New Roman"/>
                <a:cs typeface="Times New Roman"/>
              </a:rPr>
              <a:t>(eq.</a:t>
            </a:r>
            <a:r>
              <a:rPr dirty="0" baseline="-33333" sz="1125" spc="7" i="1">
                <a:solidFill>
                  <a:srgbClr val="010202"/>
                </a:solidFill>
                <a:latin typeface="Times New Roman"/>
                <a:cs typeface="Times New Roman"/>
              </a:rPr>
              <a:t>T</a:t>
            </a:r>
            <a:r>
              <a:rPr dirty="0" baseline="-33333" sz="1125" spc="7">
                <a:solidFill>
                  <a:srgbClr val="010202"/>
                </a:solidFill>
                <a:latin typeface="Times New Roman"/>
                <a:cs typeface="Times New Roman"/>
              </a:rPr>
              <a:t>)</a:t>
            </a:r>
            <a:r>
              <a:rPr dirty="0" sz="1000" spc="5">
                <a:solidFill>
                  <a:srgbClr val="010202"/>
                </a:solidFill>
                <a:latin typeface="Times New Roman"/>
                <a:cs typeface="Times New Roman"/>
              </a:rPr>
              <a:t>.</a:t>
            </a:r>
            <a:r>
              <a:rPr dirty="0" sz="1000" spc="-45">
                <a:solidFill>
                  <a:srgbClr val="010202"/>
                </a:solidFill>
                <a:latin typeface="Times New Roman"/>
                <a:cs typeface="Times New Roman"/>
              </a:rPr>
              <a:t> </a:t>
            </a:r>
            <a:r>
              <a:rPr dirty="0" sz="1000">
                <a:solidFill>
                  <a:srgbClr val="010202"/>
                </a:solidFill>
                <a:latin typeface="Times New Roman"/>
                <a:cs typeface="Times New Roman"/>
              </a:rPr>
              <a:t>This</a:t>
            </a:r>
            <a:endParaRPr sz="10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102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878852" y="3766820"/>
            <a:ext cx="3735704" cy="457200"/>
          </a:xfrm>
          <a:prstGeom prst="rect">
            <a:avLst/>
          </a:prstGeom>
        </p:spPr>
        <p:txBody>
          <a:bodyPr wrap="square" lIns="0" tIns="27939" rIns="0" bIns="0" rtlCol="0" vert="horz">
            <a:spAutoFit/>
          </a:bodyPr>
          <a:lstStyle/>
          <a:p>
            <a:pPr algn="just" marL="469900" marR="5080" indent="-457200">
              <a:lnSpc>
                <a:spcPts val="1100"/>
              </a:lnSpc>
              <a:spcBef>
                <a:spcPts val="219"/>
              </a:spcBef>
            </a:pPr>
            <a:r>
              <a:rPr dirty="0" sz="1000" b="1">
                <a:solidFill>
                  <a:srgbClr val="010202"/>
                </a:solidFill>
                <a:latin typeface="Times New Roman"/>
                <a:cs typeface="Times New Roman"/>
              </a:rPr>
              <a:t>Figure 5.1 </a:t>
            </a:r>
            <a:r>
              <a:rPr dirty="0" sz="1000">
                <a:solidFill>
                  <a:srgbClr val="010202"/>
                </a:solidFill>
                <a:latin typeface="Times New Roman"/>
                <a:cs typeface="Times New Roman"/>
              </a:rPr>
              <a:t>The variations of (a) internal energy, </a:t>
            </a:r>
            <a:r>
              <a:rPr dirty="0" sz="1000" spc="-5">
                <a:solidFill>
                  <a:srgbClr val="010202"/>
                </a:solidFill>
                <a:latin typeface="Times New Roman"/>
                <a:cs typeface="Times New Roman"/>
              </a:rPr>
              <a:t>U, </a:t>
            </a:r>
            <a:r>
              <a:rPr dirty="0" sz="1000">
                <a:solidFill>
                  <a:srgbClr val="010202"/>
                </a:solidFill>
                <a:latin typeface="Times New Roman"/>
                <a:cs typeface="Times New Roman"/>
              </a:rPr>
              <a:t>and (b) entropy, </a:t>
            </a:r>
            <a:r>
              <a:rPr dirty="0" sz="1000" spc="-5">
                <a:solidFill>
                  <a:srgbClr val="010202"/>
                </a:solidFill>
                <a:latin typeface="Times New Roman"/>
                <a:cs typeface="Times New Roman"/>
              </a:rPr>
              <a:t>S,  </a:t>
            </a:r>
            <a:r>
              <a:rPr dirty="0" sz="1000">
                <a:solidFill>
                  <a:srgbClr val="010202"/>
                </a:solidFill>
                <a:latin typeface="Times New Roman"/>
                <a:cs typeface="Times New Roman"/>
              </a:rPr>
              <a:t>with the number of atoms in the vapor phase of a </a:t>
            </a:r>
            <a:r>
              <a:rPr dirty="0" sz="1000" spc="5">
                <a:solidFill>
                  <a:srgbClr val="010202"/>
                </a:solidFill>
                <a:latin typeface="Times New Roman"/>
                <a:cs typeface="Times New Roman"/>
              </a:rPr>
              <a:t>closed  </a:t>
            </a:r>
            <a:r>
              <a:rPr dirty="0" sz="1000">
                <a:solidFill>
                  <a:srgbClr val="010202"/>
                </a:solidFill>
                <a:latin typeface="Times New Roman"/>
                <a:cs typeface="Times New Roman"/>
              </a:rPr>
              <a:t>solidvapor system at constant temperature and constant</a:t>
            </a:r>
            <a:r>
              <a:rPr dirty="0" sz="1000" spc="-100">
                <a:solidFill>
                  <a:srgbClr val="010202"/>
                </a:solidFill>
                <a:latin typeface="Times New Roman"/>
                <a:cs typeface="Times New Roman"/>
              </a:rPr>
              <a:t> </a:t>
            </a:r>
            <a:r>
              <a:rPr dirty="0" sz="1000">
                <a:solidFill>
                  <a:srgbClr val="010202"/>
                </a:solidFill>
                <a:latin typeface="Times New Roman"/>
                <a:cs typeface="Times New Roman"/>
              </a:rPr>
              <a:t>volume.</a:t>
            </a:r>
            <a:endParaRPr sz="1000">
              <a:latin typeface="Times New Roman"/>
              <a:cs typeface="Times New Roman"/>
            </a:endParaRPr>
          </a:p>
        </p:txBody>
      </p:sp>
      <p:sp>
        <p:nvSpPr>
          <p:cNvPr id="4" name="object 4"/>
          <p:cNvSpPr txBox="1"/>
          <p:nvPr/>
        </p:nvSpPr>
        <p:spPr>
          <a:xfrm>
            <a:off x="878852" y="7382509"/>
            <a:ext cx="3728720" cy="317500"/>
          </a:xfrm>
          <a:prstGeom prst="rect">
            <a:avLst/>
          </a:prstGeom>
        </p:spPr>
        <p:txBody>
          <a:bodyPr wrap="square" lIns="0" tIns="27940" rIns="0" bIns="0" rtlCol="0" vert="horz">
            <a:spAutoFit/>
          </a:bodyPr>
          <a:lstStyle/>
          <a:p>
            <a:pPr marL="469265" marR="508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5.2 </a:t>
            </a:r>
            <a:r>
              <a:rPr dirty="0" sz="1000">
                <a:solidFill>
                  <a:srgbClr val="010202"/>
                </a:solidFill>
                <a:latin typeface="Times New Roman"/>
                <a:cs typeface="Times New Roman"/>
              </a:rPr>
              <a:t>Illustration of the criterion for equilibrium in a closed  </a:t>
            </a:r>
            <a:r>
              <a:rPr dirty="0" sz="1000" spc="-5">
                <a:solidFill>
                  <a:srgbClr val="010202"/>
                </a:solidFill>
                <a:latin typeface="Times New Roman"/>
                <a:cs typeface="Times New Roman"/>
              </a:rPr>
              <a:t>solidvapor system at constant temperature and constant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p:txBody>
      </p:sp>
      <p:sp>
        <p:nvSpPr>
          <p:cNvPr id="5" name="object 5"/>
          <p:cNvSpPr/>
          <p:nvPr/>
        </p:nvSpPr>
        <p:spPr>
          <a:xfrm>
            <a:off x="1750948" y="782129"/>
            <a:ext cx="2008022" cy="2723083"/>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1844039" y="4667758"/>
            <a:ext cx="1735582" cy="2616962"/>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7"/>
            <a:ext cx="4598035" cy="732790"/>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Auxiliary Functions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103</a:t>
            </a:r>
            <a:endParaRPr sz="1000">
              <a:latin typeface="Times New Roman"/>
              <a:cs typeface="Times New Roman"/>
            </a:endParaRPr>
          </a:p>
          <a:p>
            <a:pPr algn="just" marL="12700" marR="5080">
              <a:lnSpc>
                <a:spcPct val="100000"/>
              </a:lnSpc>
              <a:spcBef>
                <a:spcPts val="765"/>
              </a:spcBef>
            </a:pPr>
            <a:r>
              <a:rPr dirty="0" sz="1000" spc="-5">
                <a:solidFill>
                  <a:srgbClr val="010202"/>
                </a:solidFill>
                <a:latin typeface="Times New Roman"/>
                <a:cs typeface="Times New Roman"/>
              </a:rPr>
              <a:t>state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compromise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between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minimization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5" i="1">
                <a:solidFill>
                  <a:srgbClr val="010202"/>
                </a:solidFill>
                <a:latin typeface="Times New Roman"/>
                <a:cs typeface="Times New Roman"/>
              </a:rPr>
              <a:t>U</a:t>
            </a:r>
            <a:r>
              <a:rPr dirty="0" sz="1000" spc="-35" i="1">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maximization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S,</a:t>
            </a:r>
            <a:r>
              <a:rPr dirty="0" sz="1000" spc="-45" i="1">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this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state  </a:t>
            </a:r>
            <a:r>
              <a:rPr dirty="0" sz="1000">
                <a:solidFill>
                  <a:srgbClr val="010202"/>
                </a:solidFill>
                <a:latin typeface="Times New Roman"/>
                <a:cs typeface="Times New Roman"/>
              </a:rPr>
              <a:t>the solid exerts its equilibrium vapor pressure at the temperature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 </a:t>
            </a:r>
            <a:r>
              <a:rPr dirty="0" sz="1000">
                <a:solidFill>
                  <a:srgbClr val="010202"/>
                </a:solidFill>
                <a:latin typeface="Times New Roman"/>
                <a:cs typeface="Times New Roman"/>
              </a:rPr>
              <a:t>If the vapor behaves  ideally, then the vapor pressure, which is called the saturated vapor pressure, is given</a:t>
            </a:r>
            <a:r>
              <a:rPr dirty="0" sz="1000" spc="-85">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
        <p:nvSpPr>
          <p:cNvPr id="3" name="object 3"/>
          <p:cNvSpPr/>
          <p:nvPr/>
        </p:nvSpPr>
        <p:spPr>
          <a:xfrm>
            <a:off x="2008187" y="1310005"/>
            <a:ext cx="1038225" cy="4476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049" y="1913128"/>
            <a:ext cx="4653280" cy="1938020"/>
          </a:xfrm>
          <a:prstGeom prst="rect">
            <a:avLst/>
          </a:prstGeom>
        </p:spPr>
        <p:txBody>
          <a:bodyPr wrap="square" lIns="0" tIns="59690" rIns="0" bIns="0" rtlCol="0" vert="horz">
            <a:spAutoFit/>
          </a:bodyPr>
          <a:lstStyle/>
          <a:p>
            <a:pPr algn="just" marL="38100" indent="-635">
              <a:lnSpc>
                <a:spcPct val="100000"/>
              </a:lnSpc>
              <a:spcBef>
                <a:spcPts val="470"/>
              </a:spcBef>
            </a:pPr>
            <a:r>
              <a:rPr dirty="0" sz="1000">
                <a:solidFill>
                  <a:srgbClr val="010202"/>
                </a:solidFill>
                <a:latin typeface="Times New Roman"/>
                <a:cs typeface="Times New Roman"/>
              </a:rPr>
              <a:t>in which </a:t>
            </a:r>
            <a:r>
              <a:rPr dirty="0" sz="1000" i="1">
                <a:solidFill>
                  <a:srgbClr val="010202"/>
                </a:solidFill>
                <a:latin typeface="Times New Roman"/>
                <a:cs typeface="Times New Roman"/>
              </a:rPr>
              <a:t>V </a:t>
            </a:r>
            <a:r>
              <a:rPr dirty="0" sz="1000">
                <a:solidFill>
                  <a:srgbClr val="010202"/>
                </a:solidFill>
                <a:latin typeface="Times New Roman"/>
                <a:cs typeface="Times New Roman"/>
              </a:rPr>
              <a:t>is the volume of the containing vessel,  </a:t>
            </a:r>
            <a:r>
              <a:rPr dirty="0" sz="1000" spc="-10" i="1">
                <a:solidFill>
                  <a:srgbClr val="010202"/>
                </a:solidFill>
                <a:latin typeface="Times New Roman"/>
                <a:cs typeface="Times New Roman"/>
              </a:rPr>
              <a:t>V</a:t>
            </a:r>
            <a:r>
              <a:rPr dirty="0" baseline="-33333" sz="1125" spc="-15" i="1">
                <a:solidFill>
                  <a:srgbClr val="010202"/>
                </a:solidFill>
                <a:latin typeface="Times New Roman"/>
                <a:cs typeface="Times New Roman"/>
              </a:rPr>
              <a:t>s  </a:t>
            </a:r>
            <a:r>
              <a:rPr dirty="0" sz="1000">
                <a:solidFill>
                  <a:srgbClr val="010202"/>
                </a:solidFill>
                <a:latin typeface="Times New Roman"/>
                <a:cs typeface="Times New Roman"/>
              </a:rPr>
              <a:t>is  the  volume  of </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  solid  phase</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present, and </a:t>
            </a:r>
            <a:r>
              <a:rPr dirty="0" sz="1000" i="1">
                <a:solidFill>
                  <a:srgbClr val="010202"/>
                </a:solidFill>
                <a:latin typeface="Times New Roman"/>
                <a:cs typeface="Times New Roman"/>
              </a:rPr>
              <a:t>k </a:t>
            </a:r>
            <a:r>
              <a:rPr dirty="0" sz="1000">
                <a:solidFill>
                  <a:srgbClr val="010202"/>
                </a:solidFill>
                <a:latin typeface="Times New Roman"/>
                <a:cs typeface="Times New Roman"/>
              </a:rPr>
              <a:t>is </a:t>
            </a:r>
            <a:r>
              <a:rPr dirty="0" sz="1000" spc="-10">
                <a:solidFill>
                  <a:srgbClr val="010202"/>
                </a:solidFill>
                <a:latin typeface="Times New Roman"/>
                <a:cs typeface="Times New Roman"/>
              </a:rPr>
              <a:t>Boltzmann’s </a:t>
            </a:r>
            <a:r>
              <a:rPr dirty="0" sz="1000">
                <a:solidFill>
                  <a:srgbClr val="010202"/>
                </a:solidFill>
                <a:latin typeface="Times New Roman"/>
                <a:cs typeface="Times New Roman"/>
              </a:rPr>
              <a:t>constant. The saturated vapor pressure is proportional to the  concentration</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a:solidFill>
                  <a:srgbClr val="010202"/>
                </a:solidFill>
                <a:latin typeface="Times New Roman"/>
                <a:cs typeface="Times New Roman"/>
              </a:rPr>
              <a:t>atoms</a:t>
            </a:r>
            <a:r>
              <a:rPr dirty="0" sz="1000" spc="80">
                <a:solidFill>
                  <a:srgbClr val="010202"/>
                </a:solidFill>
                <a:latin typeface="Times New Roman"/>
                <a:cs typeface="Times New Roman"/>
              </a:rPr>
              <a:t> </a:t>
            </a:r>
            <a:r>
              <a:rPr dirty="0" sz="1000">
                <a:solidFill>
                  <a:srgbClr val="010202"/>
                </a:solidFill>
                <a:latin typeface="Times New Roman"/>
                <a:cs typeface="Times New Roman"/>
              </a:rPr>
              <a:t>in</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a:solidFill>
                  <a:srgbClr val="010202"/>
                </a:solidFill>
                <a:latin typeface="Times New Roman"/>
                <a:cs typeface="Times New Roman"/>
              </a:rPr>
              <a:t>vapor</a:t>
            </a:r>
            <a:r>
              <a:rPr dirty="0" sz="1000" spc="80">
                <a:solidFill>
                  <a:srgbClr val="010202"/>
                </a:solidFill>
                <a:latin typeface="Times New Roman"/>
                <a:cs typeface="Times New Roman"/>
              </a:rPr>
              <a:t> </a:t>
            </a:r>
            <a:r>
              <a:rPr dirty="0" sz="1000">
                <a:solidFill>
                  <a:srgbClr val="010202"/>
                </a:solidFill>
                <a:latin typeface="Times New Roman"/>
                <a:cs typeface="Times New Roman"/>
              </a:rPr>
              <a:t>phase,</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a:t>
            </a:r>
            <a:r>
              <a:rPr dirty="0" baseline="-33333" sz="1125">
                <a:solidFill>
                  <a:srgbClr val="010202"/>
                </a:solidFill>
                <a:latin typeface="Times New Roman"/>
                <a:cs typeface="Times New Roman"/>
              </a:rPr>
              <a:t>(eq,</a:t>
            </a:r>
            <a:r>
              <a:rPr dirty="0" baseline="-33333" sz="1125" i="1">
                <a:solidFill>
                  <a:srgbClr val="010202"/>
                </a:solidFill>
                <a:latin typeface="Times New Roman"/>
                <a:cs typeface="Times New Roman"/>
              </a:rPr>
              <a:t>T</a:t>
            </a:r>
            <a:r>
              <a:rPr dirty="0" baseline="-33333" sz="1125">
                <a:solidFill>
                  <a:srgbClr val="010202"/>
                </a:solidFill>
                <a:latin typeface="Times New Roman"/>
                <a:cs typeface="Times New Roman"/>
              </a:rPr>
              <a:t>)</a:t>
            </a:r>
            <a:r>
              <a:rPr dirty="0" sz="1000">
                <a:solidFill>
                  <a:srgbClr val="010202"/>
                </a:solidFill>
                <a:latin typeface="Times New Roman"/>
                <a:cs typeface="Times New Roman"/>
              </a:rPr>
              <a:t>/(</a:t>
            </a:r>
            <a:r>
              <a:rPr dirty="0" sz="1000" i="1">
                <a:solidFill>
                  <a:srgbClr val="010202"/>
                </a:solidFill>
                <a:latin typeface="Times New Roman"/>
                <a:cs typeface="Times New Roman"/>
              </a:rPr>
              <a:t>V</a:t>
            </a:r>
            <a:r>
              <a:rPr dirty="0" sz="1000">
                <a:solidFill>
                  <a:srgbClr val="010202"/>
                </a:solidFill>
                <a:latin typeface="Times New Roman"/>
                <a:cs typeface="Times New Roman"/>
              </a:rPr>
              <a:t>–</a:t>
            </a:r>
            <a:r>
              <a:rPr dirty="0" sz="1000" i="1">
                <a:solidFill>
                  <a:srgbClr val="010202"/>
                </a:solidFill>
                <a:latin typeface="Times New Roman"/>
                <a:cs typeface="Times New Roman"/>
              </a:rPr>
              <a:t>V</a:t>
            </a:r>
            <a:r>
              <a:rPr dirty="0" baseline="-33333" sz="1125" i="1">
                <a:solidFill>
                  <a:srgbClr val="010202"/>
                </a:solidFill>
                <a:latin typeface="Times New Roman"/>
                <a:cs typeface="Times New Roman"/>
              </a:rPr>
              <a:t>S</a:t>
            </a:r>
            <a:r>
              <a:rPr dirty="0" sz="1000">
                <a:solidFill>
                  <a:srgbClr val="010202"/>
                </a:solidFill>
                <a:latin typeface="Times New Roman"/>
                <a:cs typeface="Times New Roman"/>
              </a:rPr>
              <a:t>),</a:t>
            </a:r>
            <a:r>
              <a:rPr dirty="0" sz="1000" spc="75">
                <a:solidFill>
                  <a:srgbClr val="010202"/>
                </a:solidFill>
                <a:latin typeface="Times New Roman"/>
                <a:cs typeface="Times New Roman"/>
              </a:rPr>
              <a:t> </a:t>
            </a:r>
            <a:r>
              <a:rPr dirty="0" sz="1000">
                <a:solidFill>
                  <a:srgbClr val="010202"/>
                </a:solidFill>
                <a:latin typeface="Times New Roman"/>
                <a:cs typeface="Times New Roman"/>
              </a:rPr>
              <a:t>and</a:t>
            </a:r>
            <a:r>
              <a:rPr dirty="0" sz="1000" spc="80">
                <a:solidFill>
                  <a:srgbClr val="010202"/>
                </a:solidFill>
                <a:latin typeface="Times New Roman"/>
                <a:cs typeface="Times New Roman"/>
              </a:rPr>
              <a:t> </a:t>
            </a:r>
            <a:r>
              <a:rPr dirty="0" sz="1000">
                <a:solidFill>
                  <a:srgbClr val="010202"/>
                </a:solidFill>
                <a:latin typeface="Times New Roman"/>
                <a:cs typeface="Times New Roman"/>
              </a:rPr>
              <a:t>is</a:t>
            </a:r>
            <a:r>
              <a:rPr dirty="0" sz="1000" spc="80">
                <a:solidFill>
                  <a:srgbClr val="010202"/>
                </a:solidFill>
                <a:latin typeface="Times New Roman"/>
                <a:cs typeface="Times New Roman"/>
              </a:rPr>
              <a:t> </a:t>
            </a:r>
            <a:r>
              <a:rPr dirty="0" sz="1000">
                <a:solidFill>
                  <a:srgbClr val="010202"/>
                </a:solidFill>
                <a:latin typeface="Times New Roman"/>
                <a:cs typeface="Times New Roman"/>
              </a:rPr>
              <a:t>thus</a:t>
            </a:r>
            <a:r>
              <a:rPr dirty="0" sz="1000" spc="80">
                <a:solidFill>
                  <a:srgbClr val="010202"/>
                </a:solidFill>
                <a:latin typeface="Times New Roman"/>
                <a:cs typeface="Times New Roman"/>
              </a:rPr>
              <a:t> </a:t>
            </a:r>
            <a:r>
              <a:rPr dirty="0" sz="1000">
                <a:solidFill>
                  <a:srgbClr val="010202"/>
                </a:solidFill>
                <a:latin typeface="Times New Roman"/>
                <a:cs typeface="Times New Roman"/>
              </a:rPr>
              <a:t>not</a:t>
            </a:r>
            <a:r>
              <a:rPr dirty="0" sz="1000" spc="75">
                <a:solidFill>
                  <a:srgbClr val="010202"/>
                </a:solidFill>
                <a:latin typeface="Times New Roman"/>
                <a:cs typeface="Times New Roman"/>
              </a:rPr>
              <a:t> </a:t>
            </a:r>
            <a:r>
              <a:rPr dirty="0" sz="1000">
                <a:solidFill>
                  <a:srgbClr val="010202"/>
                </a:solidFill>
                <a:latin typeface="Times New Roman"/>
                <a:cs typeface="Times New Roman"/>
              </a:rPr>
              <a:t>dependent</a:t>
            </a:r>
            <a:r>
              <a:rPr dirty="0" sz="1000" spc="80">
                <a:solidFill>
                  <a:srgbClr val="010202"/>
                </a:solidFill>
                <a:latin typeface="Times New Roman"/>
                <a:cs typeface="Times New Roman"/>
              </a:rPr>
              <a:t> </a:t>
            </a:r>
            <a:r>
              <a:rPr dirty="0" sz="1000">
                <a:solidFill>
                  <a:srgbClr val="010202"/>
                </a:solidFill>
                <a:latin typeface="Times New Roman"/>
                <a:cs typeface="Times New Roman"/>
              </a:rPr>
              <a:t>on</a:t>
            </a:r>
            <a:endParaRPr sz="1000">
              <a:latin typeface="Times New Roman"/>
              <a:cs typeface="Times New Roman"/>
            </a:endParaRPr>
          </a:p>
          <a:p>
            <a:pPr algn="just" marL="38100" marR="31750">
              <a:lnSpc>
                <a:spcPct val="100000"/>
              </a:lnSpc>
              <a:spcBef>
                <a:spcPts val="370"/>
              </a:spcBef>
            </a:pPr>
            <a:r>
              <a:rPr dirty="0" sz="1000">
                <a:solidFill>
                  <a:srgbClr val="010202"/>
                </a:solidFill>
                <a:latin typeface="Times New Roman"/>
                <a:cs typeface="Times New Roman"/>
              </a:rPr>
              <a:t>the volume in the system available to the vapor phase.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 magnitude of the </a:t>
            </a:r>
            <a:r>
              <a:rPr dirty="0" sz="1000" spc="-5">
                <a:solidFill>
                  <a:srgbClr val="010202"/>
                </a:solidFill>
                <a:latin typeface="Times New Roman"/>
                <a:cs typeface="Times New Roman"/>
              </a:rPr>
              <a:t>entropy  </a:t>
            </a:r>
            <a:r>
              <a:rPr dirty="0" sz="1000">
                <a:solidFill>
                  <a:srgbClr val="010202"/>
                </a:solidFill>
                <a:latin typeface="Times New Roman"/>
                <a:cs typeface="Times New Roman"/>
              </a:rPr>
              <a:t>contribution,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TS, </a:t>
            </a:r>
            <a:r>
              <a:rPr dirty="0" sz="1000">
                <a:solidFill>
                  <a:srgbClr val="010202"/>
                </a:solidFill>
                <a:latin typeface="Times New Roman"/>
                <a:cs typeface="Times New Roman"/>
              </a:rPr>
              <a:t>increases with increasing temperature and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contribution is independent of temperature, the contribution of the entropy term to </a:t>
            </a:r>
            <a:r>
              <a:rPr dirty="0" sz="1000" i="1">
                <a:solidFill>
                  <a:srgbClr val="010202"/>
                </a:solidFill>
                <a:latin typeface="Times New Roman"/>
                <a:cs typeface="Times New Roman"/>
              </a:rPr>
              <a:t>A  </a:t>
            </a:r>
            <a:r>
              <a:rPr dirty="0" sz="1000">
                <a:solidFill>
                  <a:srgbClr val="010202"/>
                </a:solidFill>
                <a:latin typeface="Times New Roman"/>
                <a:cs typeface="Times New Roman"/>
              </a:rPr>
              <a:t>becomes increasingly predominant as the temperature is increased, and the compromise  between </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U </a:t>
            </a:r>
            <a:r>
              <a:rPr dirty="0" sz="1000" spc="95" i="1">
                <a:solidFill>
                  <a:srgbClr val="010202"/>
                </a:solidFill>
                <a:latin typeface="Times New Roman"/>
                <a:cs typeface="Times New Roman"/>
              </a:rPr>
              <a:t> </a:t>
            </a:r>
            <a:r>
              <a:rPr dirty="0" sz="1000">
                <a:solidFill>
                  <a:srgbClr val="010202"/>
                </a:solidFill>
                <a:latin typeface="Times New Roman"/>
                <a:cs typeface="Times New Roman"/>
              </a:rPr>
              <a:t>and </a:t>
            </a:r>
            <a:r>
              <a:rPr dirty="0" sz="1000" spc="90">
                <a:solidFill>
                  <a:srgbClr val="010202"/>
                </a:solidFill>
                <a:latin typeface="Times New Roman"/>
                <a:cs typeface="Times New Roman"/>
              </a:rPr>
              <a:t> </a:t>
            </a:r>
            <a:r>
              <a:rPr dirty="0" sz="1000" spc="20">
                <a:solidFill>
                  <a:srgbClr val="010202"/>
                </a:solidFill>
                <a:latin typeface="Times New Roman"/>
                <a:cs typeface="Times New Roman"/>
              </a:rPr>
              <a:t>–</a:t>
            </a:r>
            <a:r>
              <a:rPr dirty="0" sz="1000" spc="20" i="1">
                <a:solidFill>
                  <a:srgbClr val="010202"/>
                </a:solidFill>
                <a:latin typeface="Times New Roman"/>
                <a:cs typeface="Times New Roman"/>
              </a:rPr>
              <a:t>TS </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which </a:t>
            </a:r>
            <a:r>
              <a:rPr dirty="0" sz="1000" spc="90">
                <a:solidFill>
                  <a:srgbClr val="010202"/>
                </a:solidFill>
                <a:latin typeface="Times New Roman"/>
                <a:cs typeface="Times New Roman"/>
              </a:rPr>
              <a:t> </a:t>
            </a:r>
            <a:r>
              <a:rPr dirty="0" sz="1000">
                <a:solidFill>
                  <a:srgbClr val="010202"/>
                </a:solidFill>
                <a:latin typeface="Times New Roman"/>
                <a:cs typeface="Times New Roman"/>
              </a:rPr>
              <a:t>minimizes </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A </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occurs </a:t>
            </a:r>
            <a:r>
              <a:rPr dirty="0" sz="1000" spc="90">
                <a:solidFill>
                  <a:srgbClr val="010202"/>
                </a:solidFill>
                <a:latin typeface="Times New Roman"/>
                <a:cs typeface="Times New Roman"/>
              </a:rPr>
              <a:t> </a:t>
            </a:r>
            <a:r>
              <a:rPr dirty="0" sz="1000">
                <a:solidFill>
                  <a:srgbClr val="010202"/>
                </a:solidFill>
                <a:latin typeface="Times New Roman"/>
                <a:cs typeface="Times New Roman"/>
              </a:rPr>
              <a:t>at </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larger </a:t>
            </a:r>
            <a:r>
              <a:rPr dirty="0" sz="1000" spc="95">
                <a:solidFill>
                  <a:srgbClr val="010202"/>
                </a:solidFill>
                <a:latin typeface="Times New Roman"/>
                <a:cs typeface="Times New Roman"/>
              </a:rPr>
              <a:t> </a:t>
            </a:r>
            <a:r>
              <a:rPr dirty="0" sz="1000">
                <a:solidFill>
                  <a:srgbClr val="010202"/>
                </a:solidFill>
                <a:latin typeface="Times New Roman"/>
                <a:cs typeface="Times New Roman"/>
              </a:rPr>
              <a:t>values </a:t>
            </a:r>
            <a:r>
              <a:rPr dirty="0" sz="1000" spc="90">
                <a:solidFill>
                  <a:srgbClr val="010202"/>
                </a:solidFill>
                <a:latin typeface="Times New Roman"/>
                <a:cs typeface="Times New Roman"/>
              </a:rPr>
              <a:t> </a:t>
            </a:r>
            <a:r>
              <a:rPr dirty="0" sz="1000">
                <a:solidFill>
                  <a:srgbClr val="010202"/>
                </a:solidFill>
                <a:latin typeface="Times New Roman"/>
                <a:cs typeface="Times New Roman"/>
              </a:rPr>
              <a:t>of </a:t>
            </a:r>
            <a:r>
              <a:rPr dirty="0" sz="1000" spc="85">
                <a:solidFill>
                  <a:srgbClr val="010202"/>
                </a:solidFill>
                <a:latin typeface="Times New Roman"/>
                <a:cs typeface="Times New Roman"/>
              </a:rPr>
              <a:t>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v  </a:t>
            </a:r>
            <a:r>
              <a:rPr dirty="0" baseline="-33333" sz="1125" spc="22" i="1">
                <a:solidFill>
                  <a:srgbClr val="010202"/>
                </a:solidFill>
                <a:latin typeface="Times New Roman"/>
                <a:cs typeface="Times New Roman"/>
              </a:rPr>
              <a:t> </a:t>
            </a:r>
            <a:r>
              <a:rPr dirty="0" sz="1000">
                <a:solidFill>
                  <a:srgbClr val="010202"/>
                </a:solidFill>
                <a:latin typeface="Times New Roman"/>
                <a:cs typeface="Times New Roman"/>
              </a:rPr>
              <a:t>(or </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larger</a:t>
            </a:r>
            <a:endParaRPr sz="1000">
              <a:latin typeface="Times New Roman"/>
              <a:cs typeface="Times New Roman"/>
            </a:endParaRPr>
          </a:p>
          <a:p>
            <a:pPr algn="just" marL="38100" marR="33655">
              <a:lnSpc>
                <a:spcPct val="100000"/>
              </a:lnSpc>
              <a:spcBef>
                <a:spcPts val="375"/>
              </a:spcBef>
            </a:pPr>
            <a:r>
              <a:rPr dirty="0" sz="1000">
                <a:solidFill>
                  <a:srgbClr val="010202"/>
                </a:solidFill>
                <a:latin typeface="Times New Roman"/>
                <a:cs typeface="Times New Roman"/>
              </a:rPr>
              <a:t>concentrations of atoms in the vapor phase). This is illustrated in Fig. 5.3 which is </a:t>
            </a:r>
            <a:r>
              <a:rPr dirty="0" sz="1000" spc="-5">
                <a:solidFill>
                  <a:srgbClr val="010202"/>
                </a:solidFill>
                <a:latin typeface="Times New Roman"/>
                <a:cs typeface="Times New Roman"/>
              </a:rPr>
              <a:t>drawn  </a:t>
            </a:r>
            <a:r>
              <a:rPr dirty="0" sz="1000">
                <a:solidFill>
                  <a:srgbClr val="010202"/>
                </a:solidFill>
                <a:latin typeface="Times New Roman"/>
                <a:cs typeface="Times New Roman"/>
              </a:rPr>
              <a:t>for the temperatures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where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&lt;</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An  </a:t>
            </a:r>
            <a:r>
              <a:rPr dirty="0" sz="1000">
                <a:solidFill>
                  <a:srgbClr val="010202"/>
                </a:solidFill>
                <a:latin typeface="Times New Roman"/>
                <a:cs typeface="Times New Roman"/>
              </a:rPr>
              <a:t>increase in the temperature from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baseline="-33333" sz="1125" spc="97">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algn="just" marL="38100">
              <a:lnSpc>
                <a:spcPct val="100000"/>
              </a:lnSpc>
              <a:spcBef>
                <a:spcPts val="370"/>
              </a:spcBef>
            </a:pP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increases the saturated vapor pressure of the solid</a:t>
            </a:r>
            <a:r>
              <a:rPr dirty="0" sz="1000" spc="-135">
                <a:solidFill>
                  <a:srgbClr val="010202"/>
                </a:solidFill>
                <a:latin typeface="Times New Roman"/>
                <a:cs typeface="Times New Roman"/>
              </a:rPr>
              <a:t> </a:t>
            </a:r>
            <a:r>
              <a:rPr dirty="0" sz="1000">
                <a:solidFill>
                  <a:srgbClr val="010202"/>
                </a:solidFill>
                <a:latin typeface="Times New Roman"/>
                <a:cs typeface="Times New Roman"/>
              </a:rPr>
              <a:t>from</a:t>
            </a:r>
            <a:endParaRPr sz="1000">
              <a:latin typeface="Times New Roman"/>
              <a:cs typeface="Times New Roman"/>
            </a:endParaRPr>
          </a:p>
        </p:txBody>
      </p:sp>
      <p:sp>
        <p:nvSpPr>
          <p:cNvPr id="5" name="object 5"/>
          <p:cNvSpPr/>
          <p:nvPr/>
        </p:nvSpPr>
        <p:spPr>
          <a:xfrm>
            <a:off x="1703387" y="4072420"/>
            <a:ext cx="1657350" cy="4667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4741697"/>
            <a:ext cx="12446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to</a:t>
            </a:r>
            <a:endParaRPr sz="1000">
              <a:latin typeface="Times New Roman"/>
              <a:cs typeface="Times New Roman"/>
            </a:endParaRPr>
          </a:p>
        </p:txBody>
      </p:sp>
      <p:sp>
        <p:nvSpPr>
          <p:cNvPr id="7" name="object 7"/>
          <p:cNvSpPr/>
          <p:nvPr/>
        </p:nvSpPr>
        <p:spPr>
          <a:xfrm>
            <a:off x="1693862" y="5094122"/>
            <a:ext cx="1666875" cy="4667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35635" y="5803430"/>
            <a:ext cx="4649470" cy="330200"/>
          </a:xfrm>
          <a:prstGeom prst="rect">
            <a:avLst/>
          </a:prstGeom>
        </p:spPr>
        <p:txBody>
          <a:bodyPr wrap="square" lIns="0" tIns="12700" rIns="0" bIns="0" rtlCol="0" vert="horz">
            <a:spAutoFit/>
          </a:bodyPr>
          <a:lstStyle/>
          <a:p>
            <a:pPr marL="38100" marR="30480">
              <a:lnSpc>
                <a:spcPct val="100000"/>
              </a:lnSpc>
              <a:spcBef>
                <a:spcPts val="100"/>
              </a:spcBef>
            </a:pPr>
            <a:r>
              <a:rPr dirty="0" sz="1000">
                <a:solidFill>
                  <a:srgbClr val="010202"/>
                </a:solidFill>
                <a:latin typeface="Times New Roman"/>
                <a:cs typeface="Times New Roman"/>
              </a:rPr>
              <a:t>In general the saturated vapor pressures of solids and liquids increase exponentially with  increasing</a:t>
            </a:r>
            <a:r>
              <a:rPr dirty="0" sz="1000" spc="175">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180">
                <a:solidFill>
                  <a:srgbClr val="010202"/>
                </a:solidFill>
                <a:latin typeface="Times New Roman"/>
                <a:cs typeface="Times New Roman"/>
              </a:rPr>
              <a:t> </a:t>
            </a:r>
            <a:r>
              <a:rPr dirty="0" sz="1000">
                <a:solidFill>
                  <a:srgbClr val="010202"/>
                </a:solidFill>
                <a:latin typeface="Times New Roman"/>
                <a:cs typeface="Times New Roman"/>
              </a:rPr>
              <a:t>example,</a:t>
            </a:r>
            <a:r>
              <a:rPr dirty="0" sz="1000" spc="1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75">
                <a:solidFill>
                  <a:srgbClr val="010202"/>
                </a:solidFill>
                <a:latin typeface="Times New Roman"/>
                <a:cs typeface="Times New Roman"/>
              </a:rPr>
              <a:t> </a:t>
            </a:r>
            <a:r>
              <a:rPr dirty="0" sz="1000">
                <a:solidFill>
                  <a:srgbClr val="010202"/>
                </a:solidFill>
                <a:latin typeface="Times New Roman"/>
                <a:cs typeface="Times New Roman"/>
              </a:rPr>
              <a:t>saturated</a:t>
            </a:r>
            <a:r>
              <a:rPr dirty="0" sz="1000" spc="180">
                <a:solidFill>
                  <a:srgbClr val="010202"/>
                </a:solidFill>
                <a:latin typeface="Times New Roman"/>
                <a:cs typeface="Times New Roman"/>
              </a:rPr>
              <a:t> </a:t>
            </a:r>
            <a:r>
              <a:rPr dirty="0" sz="1000">
                <a:solidFill>
                  <a:srgbClr val="010202"/>
                </a:solidFill>
                <a:latin typeface="Times New Roman"/>
                <a:cs typeface="Times New Roman"/>
              </a:rPr>
              <a:t>vapor</a:t>
            </a:r>
            <a:r>
              <a:rPr dirty="0" sz="1000" spc="180">
                <a:solidFill>
                  <a:srgbClr val="010202"/>
                </a:solidFill>
                <a:latin typeface="Times New Roman"/>
                <a:cs typeface="Times New Roman"/>
              </a:rPr>
              <a:t> </a:t>
            </a:r>
            <a:r>
              <a:rPr dirty="0" sz="1000">
                <a:solidFill>
                  <a:srgbClr val="010202"/>
                </a:solidFill>
                <a:latin typeface="Times New Roman"/>
                <a:cs typeface="Times New Roman"/>
              </a:rPr>
              <a:t>pressure</a:t>
            </a:r>
            <a:r>
              <a:rPr dirty="0" sz="1000" spc="180">
                <a:solidFill>
                  <a:srgbClr val="010202"/>
                </a:solidFill>
                <a:latin typeface="Times New Roman"/>
                <a:cs typeface="Times New Roman"/>
              </a:rPr>
              <a:t> </a:t>
            </a:r>
            <a:r>
              <a:rPr dirty="0" sz="1000">
                <a:solidFill>
                  <a:srgbClr val="010202"/>
                </a:solidFill>
                <a:latin typeface="Times New Roman"/>
                <a:cs typeface="Times New Roman"/>
              </a:rPr>
              <a:t>of</a:t>
            </a:r>
            <a:r>
              <a:rPr dirty="0" sz="1000" spc="175">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180">
                <a:solidFill>
                  <a:srgbClr val="010202"/>
                </a:solidFill>
                <a:latin typeface="Times New Roman"/>
                <a:cs typeface="Times New Roman"/>
              </a:rPr>
              <a:t> </a:t>
            </a:r>
            <a:r>
              <a:rPr dirty="0" sz="1000">
                <a:solidFill>
                  <a:srgbClr val="010202"/>
                </a:solidFill>
                <a:latin typeface="Times New Roman"/>
                <a:cs typeface="Times New Roman"/>
              </a:rPr>
              <a:t>CO</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185">
                <a:solidFill>
                  <a:srgbClr val="010202"/>
                </a:solidFill>
                <a:latin typeface="Times New Roman"/>
                <a:cs typeface="Times New Roman"/>
              </a:rPr>
              <a:t> </a:t>
            </a:r>
            <a:r>
              <a:rPr dirty="0" sz="1000">
                <a:solidFill>
                  <a:srgbClr val="010202"/>
                </a:solidFill>
                <a:latin typeface="Times New Roman"/>
                <a:cs typeface="Times New Roman"/>
              </a:rPr>
              <a:t>“dry</a:t>
            </a:r>
            <a:endParaRPr sz="10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8505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104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809750" y="713105"/>
            <a:ext cx="1866900" cy="2800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78852" y="3716020"/>
            <a:ext cx="3656965" cy="317500"/>
          </a:xfrm>
          <a:prstGeom prst="rect">
            <a:avLst/>
          </a:prstGeom>
        </p:spPr>
        <p:txBody>
          <a:bodyPr wrap="square" lIns="0" tIns="27939" rIns="0" bIns="0" rtlCol="0" vert="horz">
            <a:spAutoFit/>
          </a:bodyPr>
          <a:lstStyle/>
          <a:p>
            <a:pPr marL="469900" marR="508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5.3 </a:t>
            </a:r>
            <a:r>
              <a:rPr dirty="0" sz="1000">
                <a:solidFill>
                  <a:srgbClr val="010202"/>
                </a:solidFill>
                <a:latin typeface="Times New Roman"/>
                <a:cs typeface="Times New Roman"/>
              </a:rPr>
              <a:t>The influence of temperature on the equilibrium state of  a closed solid-vapor system of constant</a:t>
            </a:r>
            <a:r>
              <a:rPr dirty="0" sz="1000" spc="-120">
                <a:solidFill>
                  <a:srgbClr val="010202"/>
                </a:solidFill>
                <a:latin typeface="Times New Roman"/>
                <a:cs typeface="Times New Roman"/>
              </a:rPr>
              <a:t> </a:t>
            </a:r>
            <a:r>
              <a:rPr dirty="0" sz="1000">
                <a:solidFill>
                  <a:srgbClr val="010202"/>
                </a:solidFill>
                <a:latin typeface="Times New Roman"/>
                <a:cs typeface="Times New Roman"/>
              </a:rPr>
              <a:t>volume.</a:t>
            </a:r>
            <a:endParaRPr sz="1000">
              <a:latin typeface="Times New Roman"/>
              <a:cs typeface="Times New Roman"/>
            </a:endParaRPr>
          </a:p>
        </p:txBody>
      </p:sp>
      <p:sp>
        <p:nvSpPr>
          <p:cNvPr id="5" name="object 5"/>
          <p:cNvSpPr txBox="1"/>
          <p:nvPr/>
        </p:nvSpPr>
        <p:spPr>
          <a:xfrm>
            <a:off x="418835" y="4938293"/>
            <a:ext cx="4651375" cy="2359025"/>
          </a:xfrm>
          <a:prstGeom prst="rect">
            <a:avLst/>
          </a:prstGeom>
        </p:spPr>
        <p:txBody>
          <a:bodyPr wrap="square" lIns="0" tIns="12700" rIns="0" bIns="0" rtlCol="0" vert="horz">
            <a:spAutoFit/>
          </a:bodyPr>
          <a:lstStyle/>
          <a:p>
            <a:pPr algn="just" marL="38100" marR="33020">
              <a:lnSpc>
                <a:spcPct val="100000"/>
              </a:lnSpc>
              <a:spcBef>
                <a:spcPts val="100"/>
              </a:spcBef>
            </a:pPr>
            <a:r>
              <a:rPr dirty="0" sz="1000" spc="-5">
                <a:solidFill>
                  <a:srgbClr val="010202"/>
                </a:solidFill>
                <a:latin typeface="Times New Roman"/>
                <a:cs typeface="Times New Roman"/>
              </a:rPr>
              <a:t>The saturated vapor pressure of dry ice thus increases from 0.01 atm at 151.2 K, to 0.1  </a:t>
            </a:r>
            <a:r>
              <a:rPr dirty="0" sz="1000">
                <a:solidFill>
                  <a:srgbClr val="010202"/>
                </a:solidFill>
                <a:latin typeface="Times New Roman"/>
                <a:cs typeface="Times New Roman"/>
              </a:rPr>
              <a:t>atm at 170.2 </a:t>
            </a:r>
            <a:r>
              <a:rPr dirty="0" sz="1000" spc="-5">
                <a:solidFill>
                  <a:srgbClr val="010202"/>
                </a:solidFill>
                <a:latin typeface="Times New Roman"/>
                <a:cs typeface="Times New Roman"/>
              </a:rPr>
              <a:t>K, </a:t>
            </a:r>
            <a:r>
              <a:rPr dirty="0" sz="1000">
                <a:solidFill>
                  <a:srgbClr val="010202"/>
                </a:solidFill>
                <a:latin typeface="Times New Roman"/>
                <a:cs typeface="Times New Roman"/>
              </a:rPr>
              <a:t>to 1 atm at 194.6</a:t>
            </a:r>
            <a:r>
              <a:rPr dirty="0" sz="1000" spc="-5">
                <a:solidFill>
                  <a:srgbClr val="010202"/>
                </a:solidFill>
                <a:latin typeface="Times New Roman"/>
                <a:cs typeface="Times New Roman"/>
              </a:rPr>
              <a:t> K.</a:t>
            </a:r>
            <a:endParaRPr sz="1000">
              <a:latin typeface="Times New Roman"/>
              <a:cs typeface="Times New Roman"/>
            </a:endParaRPr>
          </a:p>
          <a:p>
            <a:pPr algn="just" marL="38100" marR="32384" indent="127000">
              <a:lnSpc>
                <a:spcPct val="100000"/>
              </a:lnSpc>
            </a:pPr>
            <a:r>
              <a:rPr dirty="0" sz="1000" spc="-5">
                <a:solidFill>
                  <a:srgbClr val="010202"/>
                </a:solidFill>
                <a:latin typeface="Times New Roman"/>
                <a:cs typeface="Times New Roman"/>
              </a:rPr>
              <a:t>For the constant-volume system the maximum temperature at which both solid and  </a:t>
            </a:r>
            <a:r>
              <a:rPr dirty="0" sz="1000">
                <a:solidFill>
                  <a:srgbClr val="010202"/>
                </a:solidFill>
                <a:latin typeface="Times New Roman"/>
                <a:cs typeface="Times New Roman"/>
              </a:rPr>
              <a:t>vapor phases occur is that temperature at which minimization of </a:t>
            </a:r>
            <a:r>
              <a:rPr dirty="0" sz="1000" spc="-5">
                <a:solidFill>
                  <a:srgbClr val="010202"/>
                </a:solidFill>
                <a:latin typeface="Times New Roman"/>
                <a:cs typeface="Times New Roman"/>
              </a:rPr>
              <a:t>A </a:t>
            </a:r>
            <a:r>
              <a:rPr dirty="0" sz="1000">
                <a:solidFill>
                  <a:srgbClr val="010202"/>
                </a:solidFill>
                <a:latin typeface="Times New Roman"/>
                <a:cs typeface="Times New Roman"/>
              </a:rPr>
              <a:t>occurs at </a:t>
            </a:r>
            <a:r>
              <a:rPr dirty="0" sz="1000" i="1">
                <a:solidFill>
                  <a:srgbClr val="010202"/>
                </a:solidFill>
                <a:latin typeface="Times New Roman"/>
                <a:cs typeface="Times New Roman"/>
              </a:rPr>
              <a:t>n=n</a:t>
            </a:r>
            <a:r>
              <a:rPr dirty="0" baseline="-33333" sz="1125" i="1">
                <a:solidFill>
                  <a:srgbClr val="010202"/>
                </a:solidFill>
                <a:latin typeface="Times New Roman"/>
                <a:cs typeface="Times New Roman"/>
              </a:rPr>
              <a:t>v</a:t>
            </a:r>
            <a:r>
              <a:rPr dirty="0" sz="1000">
                <a:solidFill>
                  <a:srgbClr val="010202"/>
                </a:solidFill>
                <a:latin typeface="Times New Roman"/>
                <a:cs typeface="Times New Roman"/>
              </a:rPr>
              <a:t>.</a:t>
            </a:r>
            <a:r>
              <a:rPr dirty="0" sz="1000" spc="-110">
                <a:solidFill>
                  <a:srgbClr val="010202"/>
                </a:solidFill>
                <a:latin typeface="Times New Roman"/>
                <a:cs typeface="Times New Roman"/>
              </a:rPr>
              <a:t> </a:t>
            </a:r>
            <a:r>
              <a:rPr dirty="0" sz="1000">
                <a:solidFill>
                  <a:srgbClr val="010202"/>
                </a:solidFill>
                <a:latin typeface="Times New Roman"/>
                <a:cs typeface="Times New Roman"/>
              </a:rPr>
              <a:t>Above</a:t>
            </a:r>
            <a:endParaRPr sz="1000">
              <a:latin typeface="Times New Roman"/>
              <a:cs typeface="Times New Roman"/>
            </a:endParaRPr>
          </a:p>
          <a:p>
            <a:pPr algn="just" marL="38100" marR="30480">
              <a:lnSpc>
                <a:spcPct val="100000"/>
              </a:lnSpc>
              <a:spcBef>
                <a:spcPts val="370"/>
              </a:spcBef>
            </a:pPr>
            <a:r>
              <a:rPr dirty="0" sz="1000" spc="-5">
                <a:solidFill>
                  <a:srgbClr val="010202"/>
                </a:solidFill>
                <a:latin typeface="Times New Roman"/>
                <a:cs typeface="Times New Roman"/>
              </a:rPr>
              <a:t>this temperature the entropy contribution overwhelms the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contribution,  </a:t>
            </a:r>
            <a:r>
              <a:rPr dirty="0" sz="1000">
                <a:solidFill>
                  <a:srgbClr val="010202"/>
                </a:solidFill>
                <a:latin typeface="Times New Roman"/>
                <a:cs typeface="Times New Roman"/>
              </a:rPr>
              <a:t>and hence all </a:t>
            </a:r>
            <a:r>
              <a:rPr dirty="0" sz="1000" i="1">
                <a:solidFill>
                  <a:srgbClr val="010202"/>
                </a:solidFill>
                <a:latin typeface="Times New Roman"/>
                <a:cs typeface="Times New Roman"/>
              </a:rPr>
              <a:t>n </a:t>
            </a:r>
            <a:r>
              <a:rPr dirty="0" sz="1000">
                <a:solidFill>
                  <a:srgbClr val="010202"/>
                </a:solidFill>
                <a:latin typeface="Times New Roman"/>
                <a:cs typeface="Times New Roman"/>
              </a:rPr>
              <a:t>atoms occur in the vapor phase. At such temperatures the pressure in the  vessel is less than the saturated value, and the solid phase could only be made to </a:t>
            </a:r>
            <a:r>
              <a:rPr dirty="0" sz="1000" spc="-5">
                <a:solidFill>
                  <a:srgbClr val="010202"/>
                </a:solidFill>
                <a:latin typeface="Times New Roman"/>
                <a:cs typeface="Times New Roman"/>
              </a:rPr>
              <a:t>reappear  by </a:t>
            </a:r>
            <a:r>
              <a:rPr dirty="0" sz="1000">
                <a:solidFill>
                  <a:srgbClr val="010202"/>
                </a:solidFill>
                <a:latin typeface="Times New Roman"/>
                <a:cs typeface="Times New Roman"/>
              </a:rPr>
              <a:t>either decreasing the volume of the system or increasing the number of atoms in the  system, both of which increase the concentration of atoms in the vapor phase.  </a:t>
            </a:r>
            <a:r>
              <a:rPr dirty="0" sz="1000" spc="-15">
                <a:solidFill>
                  <a:srgbClr val="010202"/>
                </a:solidFill>
                <a:latin typeface="Times New Roman"/>
                <a:cs typeface="Times New Roman"/>
              </a:rPr>
              <a:t>Conversely, </a:t>
            </a:r>
            <a:r>
              <a:rPr dirty="0" sz="1000" spc="-5">
                <a:solidFill>
                  <a:srgbClr val="010202"/>
                </a:solidFill>
                <a:latin typeface="Times New Roman"/>
                <a:cs typeface="Times New Roman"/>
              </a:rPr>
              <a:t>the concentration of atoms in the vapor phase decreases with decreasing  temperature, and, in the limit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 </a:t>
            </a:r>
            <a:r>
              <a:rPr dirty="0" sz="1000">
                <a:solidFill>
                  <a:srgbClr val="010202"/>
                </a:solidFill>
                <a:latin typeface="Times New Roman"/>
                <a:cs typeface="Times New Roman"/>
              </a:rPr>
              <a:t>0 </a:t>
            </a:r>
            <a:r>
              <a:rPr dirty="0" sz="1000" spc="-5">
                <a:solidFill>
                  <a:srgbClr val="010202"/>
                </a:solidFill>
                <a:latin typeface="Times New Roman"/>
                <a:cs typeface="Times New Roman"/>
              </a:rPr>
              <a:t>K, the entropy contribution to </a:t>
            </a:r>
            <a:r>
              <a:rPr dirty="0" sz="1000" i="1">
                <a:solidFill>
                  <a:srgbClr val="010202"/>
                </a:solidFill>
                <a:latin typeface="Times New Roman"/>
                <a:cs typeface="Times New Roman"/>
              </a:rPr>
              <a:t>A </a:t>
            </a:r>
            <a:r>
              <a:rPr dirty="0" sz="1000">
                <a:solidFill>
                  <a:srgbClr val="010202"/>
                </a:solidFill>
                <a:latin typeface="Times New Roman"/>
                <a:cs typeface="Times New Roman"/>
              </a:rPr>
              <a:t>vanishes </a:t>
            </a:r>
            <a:r>
              <a:rPr dirty="0" sz="1000" spc="-5">
                <a:solidFill>
                  <a:srgbClr val="010202"/>
                </a:solidFill>
                <a:latin typeface="Times New Roman"/>
                <a:cs typeface="Times New Roman"/>
              </a:rPr>
              <a:t>and  minimization of A coincides with minimization of </a:t>
            </a:r>
            <a:r>
              <a:rPr dirty="0" sz="1000" spc="-5" i="1">
                <a:solidFill>
                  <a:srgbClr val="010202"/>
                </a:solidFill>
                <a:latin typeface="Times New Roman"/>
                <a:cs typeface="Times New Roman"/>
              </a:rPr>
              <a:t>U. </a:t>
            </a:r>
            <a:r>
              <a:rPr dirty="0" sz="1000" spc="-10">
                <a:solidFill>
                  <a:srgbClr val="010202"/>
                </a:solidFill>
                <a:latin typeface="Times New Roman"/>
                <a:cs typeface="Times New Roman"/>
              </a:rPr>
              <a:t>Consequently, </a:t>
            </a:r>
            <a:r>
              <a:rPr dirty="0" sz="1000" spc="-5">
                <a:solidFill>
                  <a:srgbClr val="010202"/>
                </a:solidFill>
                <a:latin typeface="Times New Roman"/>
                <a:cs typeface="Times New Roman"/>
              </a:rPr>
              <a:t>all of the </a:t>
            </a:r>
            <a:r>
              <a:rPr dirty="0" sz="1000" i="1">
                <a:solidFill>
                  <a:srgbClr val="010202"/>
                </a:solidFill>
                <a:latin typeface="Times New Roman"/>
                <a:cs typeface="Times New Roman"/>
              </a:rPr>
              <a:t>n </a:t>
            </a:r>
            <a:r>
              <a:rPr dirty="0" sz="1000" spc="-5">
                <a:solidFill>
                  <a:srgbClr val="010202"/>
                </a:solidFill>
                <a:latin typeface="Times New Roman"/>
                <a:cs typeface="Times New Roman"/>
              </a:rPr>
              <a:t>atoms  </a:t>
            </a:r>
            <a:r>
              <a:rPr dirty="0" sz="1000">
                <a:solidFill>
                  <a:srgbClr val="010202"/>
                </a:solidFill>
                <a:latin typeface="Times New Roman"/>
                <a:cs typeface="Times New Roman"/>
              </a:rPr>
              <a:t>occur in the solid</a:t>
            </a:r>
            <a:r>
              <a:rPr dirty="0" sz="1000" spc="-5">
                <a:solidFill>
                  <a:srgbClr val="010202"/>
                </a:solidFill>
                <a:latin typeface="Times New Roman"/>
                <a:cs typeface="Times New Roman"/>
              </a:rPr>
              <a:t> </a:t>
            </a:r>
            <a:r>
              <a:rPr dirty="0" sz="1000">
                <a:solidFill>
                  <a:srgbClr val="010202"/>
                </a:solidFill>
                <a:latin typeface="Times New Roman"/>
                <a:cs typeface="Times New Roman"/>
              </a:rPr>
              <a:t>phase.</a:t>
            </a:r>
            <a:endParaRPr sz="1000">
              <a:latin typeface="Times New Roman"/>
              <a:cs typeface="Times New Roman"/>
            </a:endParaRPr>
          </a:p>
          <a:p>
            <a:pPr algn="just" marL="38100" marR="33020" indent="127000">
              <a:lnSpc>
                <a:spcPct val="100000"/>
              </a:lnSpc>
            </a:pPr>
            <a:r>
              <a:rPr dirty="0" sz="1000" spc="-5">
                <a:solidFill>
                  <a:srgbClr val="010202"/>
                </a:solidFill>
                <a:latin typeface="Times New Roman"/>
                <a:cs typeface="Times New Roman"/>
              </a:rPr>
              <a:t>If the constant-temperature heat reservoir containing the constant-volume system is,  itself, of constant volume and is adiabatically contained, then the combined system is</a:t>
            </a:r>
            <a:r>
              <a:rPr dirty="0" sz="1000" spc="220">
                <a:solidFill>
                  <a:srgbClr val="010202"/>
                </a:solidFill>
                <a:latin typeface="Times New Roman"/>
                <a:cs typeface="Times New Roman"/>
              </a:rPr>
              <a:t> </a:t>
            </a:r>
            <a:r>
              <a:rPr dirty="0" sz="1000" spc="-5">
                <a:solidFill>
                  <a:srgbClr val="010202"/>
                </a:solidFill>
                <a:latin typeface="Times New Roman"/>
                <a:cs typeface="Times New Roman"/>
              </a:rPr>
              <a:t>one</a:t>
            </a:r>
            <a:endParaRPr sz="1000">
              <a:latin typeface="Times New Roman"/>
              <a:cs typeface="Times New Roman"/>
            </a:endParaRPr>
          </a:p>
        </p:txBody>
      </p:sp>
      <p:sp>
        <p:nvSpPr>
          <p:cNvPr id="6" name="object 6"/>
          <p:cNvSpPr/>
          <p:nvPr/>
        </p:nvSpPr>
        <p:spPr>
          <a:xfrm>
            <a:off x="1809686" y="4443996"/>
            <a:ext cx="1647825" cy="31432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068" y="403097"/>
            <a:ext cx="4652645" cy="2350770"/>
          </a:xfrm>
          <a:prstGeom prst="rect">
            <a:avLst/>
          </a:prstGeom>
        </p:spPr>
        <p:txBody>
          <a:bodyPr wrap="square" lIns="0" tIns="12700" rIns="0" bIns="0" rtlCol="0" vert="horz">
            <a:spAutoFit/>
          </a:bodyPr>
          <a:lstStyle/>
          <a:p>
            <a:pPr algn="r" marR="34290">
              <a:lnSpc>
                <a:spcPct val="100000"/>
              </a:lnSpc>
              <a:spcBef>
                <a:spcPts val="100"/>
              </a:spcBef>
            </a:pPr>
            <a:r>
              <a:rPr dirty="0" sz="1000" i="1">
                <a:solidFill>
                  <a:srgbClr val="231F20"/>
                </a:solidFill>
                <a:latin typeface="Times New Roman"/>
                <a:cs typeface="Times New Roman"/>
              </a:rPr>
              <a:t>Auxiliary Functions  </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105</a:t>
            </a:r>
            <a:endParaRPr sz="1000">
              <a:latin typeface="Times New Roman"/>
              <a:cs typeface="Times New Roman"/>
            </a:endParaRPr>
          </a:p>
          <a:p>
            <a:pPr algn="just" marL="38735" marR="30480" indent="-1270">
              <a:lnSpc>
                <a:spcPct val="100000"/>
              </a:lnSpc>
              <a:spcBef>
                <a:spcPts val="765"/>
              </a:spcBef>
            </a:pPr>
            <a:r>
              <a:rPr dirty="0" sz="1000">
                <a:solidFill>
                  <a:srgbClr val="010202"/>
                </a:solidFill>
                <a:latin typeface="Times New Roman"/>
                <a:cs typeface="Times New Roman"/>
              </a:rPr>
              <a:t>of constant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constant </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 </a:t>
            </a:r>
            <a:r>
              <a:rPr dirty="0" sz="1000">
                <a:solidFill>
                  <a:srgbClr val="010202"/>
                </a:solidFill>
                <a:latin typeface="Times New Roman"/>
                <a:cs typeface="Times New Roman"/>
              </a:rPr>
              <a:t>Thus the occurrence of the equilibrium concentration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atoms in the vapor phase coincides with the combined system having a </a:t>
            </a:r>
            <a:r>
              <a:rPr dirty="0" sz="1000" spc="-5">
                <a:solidFill>
                  <a:srgbClr val="010202"/>
                </a:solidFill>
                <a:latin typeface="Times New Roman"/>
                <a:cs typeface="Times New Roman"/>
              </a:rPr>
              <a:t>maximum  </a:t>
            </a:r>
            <a:r>
              <a:rPr dirty="0" sz="1000" spc="-10">
                <a:solidFill>
                  <a:srgbClr val="010202"/>
                </a:solidFill>
                <a:latin typeface="Times New Roman"/>
                <a:cs typeface="Times New Roman"/>
              </a:rPr>
              <a:t>entropy. </a:t>
            </a:r>
            <a:r>
              <a:rPr dirty="0" sz="1000">
                <a:solidFill>
                  <a:srgbClr val="010202"/>
                </a:solidFill>
                <a:latin typeface="Times New Roman"/>
                <a:cs typeface="Times New Roman"/>
              </a:rPr>
              <a:t>This is illustrated as follows. The entropy of the combined system is equal to the  sum of the entropy of the heat reservoir and the entropy of the constant-volume particles  system contained within it. The flow of heat from the reservoir to the particles </a:t>
            </a:r>
            <a:r>
              <a:rPr dirty="0" sz="1000" spc="-5">
                <a:solidFill>
                  <a:srgbClr val="010202"/>
                </a:solidFill>
                <a:latin typeface="Times New Roman"/>
                <a:cs typeface="Times New Roman"/>
              </a:rPr>
              <a:t>system  </a:t>
            </a:r>
            <a:r>
              <a:rPr dirty="0" sz="1000">
                <a:solidFill>
                  <a:srgbClr val="010202"/>
                </a:solidFill>
                <a:latin typeface="Times New Roman"/>
                <a:cs typeface="Times New Roman"/>
              </a:rPr>
              <a:t>decreases the entropy of the former and increases the entropy of the </a:t>
            </a:r>
            <a:r>
              <a:rPr dirty="0" sz="1000" spc="-10">
                <a:solidFill>
                  <a:srgbClr val="010202"/>
                </a:solidFill>
                <a:latin typeface="Times New Roman"/>
                <a:cs typeface="Times New Roman"/>
              </a:rPr>
              <a:t>latter. However, </a:t>
            </a:r>
            <a:r>
              <a:rPr dirty="0" sz="1000" spc="-5">
                <a:solidFill>
                  <a:srgbClr val="010202"/>
                </a:solidFill>
                <a:latin typeface="Times New Roman"/>
                <a:cs typeface="Times New Roman"/>
              </a:rPr>
              <a:t>if  </a:t>
            </a:r>
            <a:r>
              <a:rPr dirty="0" sz="1000">
                <a:solidFill>
                  <a:srgbClr val="010202"/>
                </a:solidFill>
                <a:latin typeface="Times New Roman"/>
                <a:cs typeface="Times New Roman"/>
              </a:rPr>
              <a:t>less than the equilibrium number of atoms occurs in the vapor phase, then spontaneous  evaporation of the solid occurs until the saturated vapor pressure is reached. During this  process heat </a:t>
            </a:r>
            <a:r>
              <a:rPr dirty="0" sz="1000" i="1">
                <a:solidFill>
                  <a:srgbClr val="010202"/>
                </a:solidFill>
                <a:latin typeface="Times New Roman"/>
                <a:cs typeface="Times New Roman"/>
              </a:rPr>
              <a:t>q </a:t>
            </a:r>
            <a:r>
              <a:rPr dirty="0" sz="1000">
                <a:solidFill>
                  <a:srgbClr val="010202"/>
                </a:solidFill>
                <a:latin typeface="Times New Roman"/>
                <a:cs typeface="Times New Roman"/>
              </a:rPr>
              <a:t>flows spontaneously from the heat reservoir to the particles system, the  entropy of the reservoir decreases by the amount </a:t>
            </a:r>
            <a:r>
              <a:rPr dirty="0" sz="1000" spc="-20" i="1">
                <a:solidFill>
                  <a:srgbClr val="010202"/>
                </a:solidFill>
                <a:latin typeface="Times New Roman"/>
                <a:cs typeface="Times New Roman"/>
              </a:rPr>
              <a:t>q/T, </a:t>
            </a:r>
            <a:r>
              <a:rPr dirty="0" sz="1000">
                <a:solidFill>
                  <a:srgbClr val="010202"/>
                </a:solidFill>
                <a:latin typeface="Times New Roman"/>
                <a:cs typeface="Times New Roman"/>
              </a:rPr>
              <a:t>the entropy of the particles </a:t>
            </a:r>
            <a:r>
              <a:rPr dirty="0" sz="1000" spc="-5">
                <a:solidFill>
                  <a:srgbClr val="010202"/>
                </a:solidFill>
                <a:latin typeface="Times New Roman"/>
                <a:cs typeface="Times New Roman"/>
              </a:rPr>
              <a:t>system  </a:t>
            </a:r>
            <a:r>
              <a:rPr dirty="0" sz="1000">
                <a:solidFill>
                  <a:srgbClr val="010202"/>
                </a:solidFill>
                <a:latin typeface="Times New Roman"/>
                <a:cs typeface="Times New Roman"/>
              </a:rPr>
              <a:t>increases by  the  amount  </a:t>
            </a:r>
            <a:r>
              <a:rPr dirty="0" sz="1000" spc="-5" i="1">
                <a:solidFill>
                  <a:srgbClr val="010202"/>
                </a:solidFill>
                <a:latin typeface="Times New Roman"/>
                <a:cs typeface="Times New Roman"/>
              </a:rPr>
              <a:t>q/T</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baseline="-33333" sz="1125" spc="-7">
                <a:solidFill>
                  <a:srgbClr val="010202"/>
                </a:solidFill>
                <a:latin typeface="Times New Roman"/>
                <a:cs typeface="Times New Roman"/>
              </a:rPr>
              <a:t>irr</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the  increase  in  the  entropy  of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combined</a:t>
            </a:r>
            <a:endParaRPr sz="1000">
              <a:latin typeface="Times New Roman"/>
              <a:cs typeface="Times New Roman"/>
            </a:endParaRPr>
          </a:p>
          <a:p>
            <a:pPr algn="just" marL="38100" marR="33655">
              <a:lnSpc>
                <a:spcPct val="130900"/>
              </a:lnSpc>
            </a:pPr>
            <a:r>
              <a:rPr dirty="0" sz="1000">
                <a:solidFill>
                  <a:srgbClr val="010202"/>
                </a:solidFill>
                <a:latin typeface="Times New Roman"/>
                <a:cs typeface="Times New Roman"/>
              </a:rPr>
              <a:t>system is O</a:t>
            </a:r>
            <a:r>
              <a:rPr dirty="0" sz="1000" i="1">
                <a:solidFill>
                  <a:srgbClr val="010202"/>
                </a:solidFill>
                <a:latin typeface="Times New Roman"/>
                <a:cs typeface="Times New Roman"/>
              </a:rPr>
              <a:t>S</a:t>
            </a:r>
            <a:r>
              <a:rPr dirty="0" baseline="-33333" sz="1125">
                <a:solidFill>
                  <a:srgbClr val="010202"/>
                </a:solidFill>
                <a:latin typeface="Times New Roman"/>
                <a:cs typeface="Times New Roman"/>
              </a:rPr>
              <a:t>irr</a:t>
            </a:r>
            <a:r>
              <a:rPr dirty="0" sz="1000">
                <a:solidFill>
                  <a:srgbClr val="010202"/>
                </a:solidFill>
                <a:latin typeface="Times New Roman"/>
                <a:cs typeface="Times New Roman"/>
              </a:rPr>
              <a:t>. From Eq. (5.4) the corresponding decrease in the Helmholtz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is</a:t>
            </a:r>
            <a:endParaRPr sz="1000">
              <a:latin typeface="Times New Roman"/>
              <a:cs typeface="Times New Roman"/>
            </a:endParaRPr>
          </a:p>
        </p:txBody>
      </p:sp>
      <p:sp>
        <p:nvSpPr>
          <p:cNvPr id="3" name="object 3"/>
          <p:cNvSpPr/>
          <p:nvPr/>
        </p:nvSpPr>
        <p:spPr>
          <a:xfrm>
            <a:off x="1998662" y="2937827"/>
            <a:ext cx="1057275" cy="171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93636" y="3311842"/>
            <a:ext cx="4701540" cy="2458720"/>
          </a:xfrm>
          <a:prstGeom prst="rect">
            <a:avLst/>
          </a:prstGeom>
        </p:spPr>
        <p:txBody>
          <a:bodyPr wrap="square" lIns="0" tIns="12700" rIns="0" bIns="0" rtlCol="0" vert="horz">
            <a:spAutoFit/>
          </a:bodyPr>
          <a:lstStyle/>
          <a:p>
            <a:pPr algn="just" marL="64135" marR="56515" indent="-1270">
              <a:lnSpc>
                <a:spcPct val="100000"/>
              </a:lnSpc>
              <a:spcBef>
                <a:spcPts val="100"/>
              </a:spcBef>
            </a:pPr>
            <a:r>
              <a:rPr dirty="0" sz="1000">
                <a:solidFill>
                  <a:srgbClr val="010202"/>
                </a:solidFill>
                <a:latin typeface="Times New Roman"/>
                <a:cs typeface="Times New Roman"/>
              </a:rPr>
              <a:t>and hence minimization of </a:t>
            </a:r>
            <a:r>
              <a:rPr dirty="0" sz="1000" i="1">
                <a:solidFill>
                  <a:srgbClr val="010202"/>
                </a:solidFill>
                <a:latin typeface="Times New Roman"/>
                <a:cs typeface="Times New Roman"/>
              </a:rPr>
              <a:t>A </a:t>
            </a:r>
            <a:r>
              <a:rPr dirty="0" sz="1000">
                <a:solidFill>
                  <a:srgbClr val="010202"/>
                </a:solidFill>
                <a:latin typeface="Times New Roman"/>
                <a:cs typeface="Times New Roman"/>
              </a:rPr>
              <a:t>in the constant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constant </a:t>
            </a:r>
            <a:r>
              <a:rPr dirty="0" sz="1000" i="1">
                <a:solidFill>
                  <a:srgbClr val="010202"/>
                </a:solidFill>
                <a:latin typeface="Times New Roman"/>
                <a:cs typeface="Times New Roman"/>
              </a:rPr>
              <a:t>V </a:t>
            </a:r>
            <a:r>
              <a:rPr dirty="0" sz="1000">
                <a:solidFill>
                  <a:srgbClr val="010202"/>
                </a:solidFill>
                <a:latin typeface="Times New Roman"/>
                <a:cs typeface="Times New Roman"/>
              </a:rPr>
              <a:t>particles system corresponds to  maximization of </a:t>
            </a:r>
            <a:r>
              <a:rPr dirty="0" sz="1000" i="1">
                <a:solidFill>
                  <a:srgbClr val="010202"/>
                </a:solidFill>
                <a:latin typeface="Times New Roman"/>
                <a:cs typeface="Times New Roman"/>
              </a:rPr>
              <a:t>S </a:t>
            </a:r>
            <a:r>
              <a:rPr dirty="0" sz="1000">
                <a:solidFill>
                  <a:srgbClr val="010202"/>
                </a:solidFill>
                <a:latin typeface="Times New Roman"/>
                <a:cs typeface="Times New Roman"/>
              </a:rPr>
              <a:t>in the constant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constant </a:t>
            </a:r>
            <a:r>
              <a:rPr dirty="0" sz="1000" i="1">
                <a:solidFill>
                  <a:srgbClr val="010202"/>
                </a:solidFill>
                <a:latin typeface="Times New Roman"/>
                <a:cs typeface="Times New Roman"/>
              </a:rPr>
              <a:t>V </a:t>
            </a:r>
            <a:r>
              <a:rPr dirty="0" sz="1000">
                <a:solidFill>
                  <a:srgbClr val="010202"/>
                </a:solidFill>
                <a:latin typeface="Times New Roman"/>
                <a:cs typeface="Times New Roman"/>
              </a:rPr>
              <a:t>combined</a:t>
            </a:r>
            <a:r>
              <a:rPr dirty="0" sz="1000" spc="-45">
                <a:solidFill>
                  <a:srgbClr val="010202"/>
                </a:solidFill>
                <a:latin typeface="Times New Roman"/>
                <a:cs typeface="Times New Roman"/>
              </a:rPr>
              <a:t> </a:t>
            </a:r>
            <a:r>
              <a:rPr dirty="0" sz="1000">
                <a:solidFill>
                  <a:srgbClr val="010202"/>
                </a:solidFill>
                <a:latin typeface="Times New Roman"/>
                <a:cs typeface="Times New Roman"/>
              </a:rPr>
              <a:t>system.</a:t>
            </a:r>
            <a:endParaRPr sz="1000">
              <a:latin typeface="Times New Roman"/>
              <a:cs typeface="Times New Roman"/>
            </a:endParaRPr>
          </a:p>
          <a:p>
            <a:pPr algn="just" marL="63500" marR="55880" indent="127000">
              <a:lnSpc>
                <a:spcPct val="100000"/>
              </a:lnSpc>
            </a:pPr>
            <a:r>
              <a:rPr dirty="0" sz="1000">
                <a:solidFill>
                  <a:srgbClr val="010202"/>
                </a:solidFill>
                <a:latin typeface="Times New Roman"/>
                <a:cs typeface="Times New Roman"/>
              </a:rPr>
              <a:t>Classical Thermodynamics is concerned only with equilibrium states, and hence only  that single state at the given values of </a:t>
            </a:r>
            <a:r>
              <a:rPr dirty="0" sz="1000" i="1">
                <a:solidFill>
                  <a:srgbClr val="010202"/>
                </a:solidFill>
                <a:latin typeface="Times New Roman"/>
                <a:cs typeface="Times New Roman"/>
              </a:rPr>
              <a:t>V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at which </a:t>
            </a:r>
            <a:r>
              <a:rPr dirty="0" sz="1000" i="1">
                <a:solidFill>
                  <a:srgbClr val="010202"/>
                </a:solidFill>
                <a:latin typeface="Times New Roman"/>
                <a:cs typeface="Times New Roman"/>
              </a:rPr>
              <a:t>A </a:t>
            </a:r>
            <a:r>
              <a:rPr dirty="0" sz="1000">
                <a:solidFill>
                  <a:srgbClr val="010202"/>
                </a:solidFill>
                <a:latin typeface="Times New Roman"/>
                <a:cs typeface="Times New Roman"/>
              </a:rPr>
              <a:t>has its minimum value is </a:t>
            </a:r>
            <a:r>
              <a:rPr dirty="0" sz="1000" spc="-5">
                <a:solidFill>
                  <a:srgbClr val="010202"/>
                </a:solidFill>
                <a:latin typeface="Times New Roman"/>
                <a:cs typeface="Times New Roman"/>
              </a:rPr>
              <a:t>of  </a:t>
            </a:r>
            <a:r>
              <a:rPr dirty="0" sz="1000">
                <a:solidFill>
                  <a:srgbClr val="010202"/>
                </a:solidFill>
                <a:latin typeface="Times New Roman"/>
                <a:cs typeface="Times New Roman"/>
              </a:rPr>
              <a:t>interest from the point of view of thermodynamic consideration. In contrast, from the  viewpoint</a:t>
            </a:r>
            <a:r>
              <a:rPr dirty="0" sz="1000" spc="25">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a:solidFill>
                  <a:srgbClr val="010202"/>
                </a:solidFill>
                <a:latin typeface="Times New Roman"/>
                <a:cs typeface="Times New Roman"/>
              </a:rPr>
              <a:t>statistical</a:t>
            </a:r>
            <a:r>
              <a:rPr dirty="0" sz="1000" spc="30">
                <a:solidFill>
                  <a:srgbClr val="010202"/>
                </a:solidFill>
                <a:latin typeface="Times New Roman"/>
                <a:cs typeface="Times New Roman"/>
              </a:rPr>
              <a:t> </a:t>
            </a:r>
            <a:r>
              <a:rPr dirty="0" sz="1000">
                <a:solidFill>
                  <a:srgbClr val="010202"/>
                </a:solidFill>
                <a:latin typeface="Times New Roman"/>
                <a:cs typeface="Times New Roman"/>
              </a:rPr>
              <a:t>mechanics</a:t>
            </a:r>
            <a:r>
              <a:rPr dirty="0" sz="1000" spc="30">
                <a:solidFill>
                  <a:srgbClr val="010202"/>
                </a:solidFill>
                <a:latin typeface="Times New Roman"/>
                <a:cs typeface="Times New Roman"/>
              </a:rPr>
              <a:t> </a:t>
            </a:r>
            <a:r>
              <a:rPr dirty="0" sz="1000">
                <a:solidFill>
                  <a:srgbClr val="010202"/>
                </a:solidFill>
                <a:latin typeface="Times New Roman"/>
                <a:cs typeface="Times New Roman"/>
              </a:rPr>
              <a:t>all</a:t>
            </a:r>
            <a:r>
              <a:rPr dirty="0" sz="1000" spc="30">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a:t>
            </a:r>
            <a:r>
              <a:rPr dirty="0" baseline="-33333" sz="1125" spc="142" i="1">
                <a:solidFill>
                  <a:srgbClr val="010202"/>
                </a:solidFill>
                <a:latin typeface="Times New Roman"/>
                <a:cs typeface="Times New Roman"/>
              </a:rPr>
              <a:t> </a:t>
            </a:r>
            <a:r>
              <a:rPr dirty="0" sz="1000">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range</a:t>
            </a:r>
            <a:r>
              <a:rPr dirty="0" sz="1000" spc="30">
                <a:solidFill>
                  <a:srgbClr val="010202"/>
                </a:solidFill>
                <a:latin typeface="Times New Roman"/>
                <a:cs typeface="Times New Roman"/>
              </a:rPr>
              <a:t> </a:t>
            </a:r>
            <a:r>
              <a:rPr dirty="0" sz="1000">
                <a:solidFill>
                  <a:srgbClr val="010202"/>
                </a:solidFill>
                <a:latin typeface="Times New Roman"/>
                <a:cs typeface="Times New Roman"/>
              </a:rPr>
              <a:t>0≤</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a:t>
            </a:r>
            <a:r>
              <a:rPr dirty="0" sz="1000">
                <a:solidFill>
                  <a:srgbClr val="010202"/>
                </a:solidFill>
                <a:latin typeface="Times New Roman"/>
                <a:cs typeface="Times New Roman"/>
              </a:rPr>
              <a:t>≤</a:t>
            </a:r>
            <a:r>
              <a:rPr dirty="0" sz="1000" i="1">
                <a:solidFill>
                  <a:srgbClr val="010202"/>
                </a:solidFill>
                <a:latin typeface="Times New Roman"/>
                <a:cs typeface="Times New Roman"/>
              </a:rPr>
              <a:t>n</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35">
                <a:solidFill>
                  <a:srgbClr val="010202"/>
                </a:solidFill>
                <a:latin typeface="Times New Roman"/>
                <a:cs typeface="Times New Roman"/>
              </a:rPr>
              <a:t> </a:t>
            </a:r>
            <a:r>
              <a:rPr dirty="0" sz="1000">
                <a:solidFill>
                  <a:srgbClr val="010202"/>
                </a:solidFill>
                <a:latin typeface="Times New Roman"/>
                <a:cs typeface="Times New Roman"/>
              </a:rPr>
              <a:t>possible</a:t>
            </a:r>
            <a:r>
              <a:rPr dirty="0" sz="1000" spc="35">
                <a:solidFill>
                  <a:srgbClr val="010202"/>
                </a:solidFill>
                <a:latin typeface="Times New Roman"/>
                <a:cs typeface="Times New Roman"/>
              </a:rPr>
              <a:t> </a:t>
            </a:r>
            <a:r>
              <a:rPr dirty="0" sz="1000">
                <a:solidFill>
                  <a:srgbClr val="010202"/>
                </a:solidFill>
                <a:latin typeface="Times New Roman"/>
                <a:cs typeface="Times New Roman"/>
              </a:rPr>
              <a:t>at</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63500" marR="55880">
              <a:lnSpc>
                <a:spcPct val="130900"/>
              </a:lnSpc>
            </a:pPr>
            <a:r>
              <a:rPr dirty="0" sz="1000">
                <a:solidFill>
                  <a:srgbClr val="010202"/>
                </a:solidFill>
                <a:latin typeface="Times New Roman"/>
                <a:cs typeface="Times New Roman"/>
              </a:rPr>
              <a:t>given values of </a:t>
            </a:r>
            <a:r>
              <a:rPr dirty="0" sz="1000" i="1">
                <a:solidFill>
                  <a:srgbClr val="010202"/>
                </a:solidFill>
                <a:latin typeface="Times New Roman"/>
                <a:cs typeface="Times New Roman"/>
              </a:rPr>
              <a:t>V </a:t>
            </a:r>
            <a:r>
              <a:rPr dirty="0" sz="1000">
                <a:solidFill>
                  <a:srgbClr val="010202"/>
                </a:solidFill>
                <a:latin typeface="Times New Roman"/>
                <a:cs typeface="Times New Roman"/>
              </a:rPr>
              <a:t>and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although the probability than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v </a:t>
            </a:r>
            <a:r>
              <a:rPr dirty="0" sz="1000">
                <a:solidFill>
                  <a:srgbClr val="010202"/>
                </a:solidFill>
                <a:latin typeface="Times New Roman"/>
                <a:cs typeface="Times New Roman"/>
              </a:rPr>
              <a:t>deviates from the equilibrium  value</a:t>
            </a:r>
            <a:r>
              <a:rPr dirty="0" sz="1000" spc="85">
                <a:solidFill>
                  <a:srgbClr val="010202"/>
                </a:solidFill>
                <a:latin typeface="Times New Roman"/>
                <a:cs typeface="Times New Roman"/>
              </a:rPr>
              <a:t> </a:t>
            </a:r>
            <a:r>
              <a:rPr dirty="0" sz="1000">
                <a:solidFill>
                  <a:srgbClr val="010202"/>
                </a:solidFill>
                <a:latin typeface="Times New Roman"/>
                <a:cs typeface="Times New Roman"/>
              </a:rPr>
              <a:t>of</a:t>
            </a:r>
            <a:r>
              <a:rPr dirty="0" sz="1000" spc="90">
                <a:solidFill>
                  <a:srgbClr val="010202"/>
                </a:solidFill>
                <a:latin typeface="Times New Roman"/>
                <a:cs typeface="Times New Roman"/>
              </a:rPr>
              <a:t>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v</a:t>
            </a:r>
            <a:r>
              <a:rPr dirty="0" baseline="-33333" sz="1125" spc="7">
                <a:solidFill>
                  <a:srgbClr val="010202"/>
                </a:solidFill>
                <a:latin typeface="Times New Roman"/>
                <a:cs typeface="Times New Roman"/>
              </a:rPr>
              <a:t>(eq,</a:t>
            </a:r>
            <a:r>
              <a:rPr dirty="0" baseline="-33333" sz="1125" spc="7" i="1">
                <a:solidFill>
                  <a:srgbClr val="010202"/>
                </a:solidFill>
                <a:latin typeface="Times New Roman"/>
                <a:cs typeface="Times New Roman"/>
              </a:rPr>
              <a:t>T</a:t>
            </a:r>
            <a:r>
              <a:rPr dirty="0" baseline="-33333" sz="1125" spc="7">
                <a:solidFill>
                  <a:srgbClr val="010202"/>
                </a:solidFill>
                <a:latin typeface="Times New Roman"/>
                <a:cs typeface="Times New Roman"/>
              </a:rPr>
              <a:t>)</a:t>
            </a:r>
            <a:r>
              <a:rPr dirty="0" baseline="-33333" sz="1125" spc="217">
                <a:solidFill>
                  <a:srgbClr val="010202"/>
                </a:solidFill>
                <a:latin typeface="Times New Roman"/>
                <a:cs typeface="Times New Roman"/>
              </a:rPr>
              <a:t> </a:t>
            </a:r>
            <a:r>
              <a:rPr dirty="0" sz="1000">
                <a:solidFill>
                  <a:srgbClr val="010202"/>
                </a:solidFill>
                <a:latin typeface="Times New Roman"/>
                <a:cs typeface="Times New Roman"/>
              </a:rPr>
              <a:t>is</a:t>
            </a:r>
            <a:r>
              <a:rPr dirty="0" sz="1000" spc="90">
                <a:solidFill>
                  <a:srgbClr val="010202"/>
                </a:solidFill>
                <a:latin typeface="Times New Roman"/>
                <a:cs typeface="Times New Roman"/>
              </a:rPr>
              <a:t> </a:t>
            </a:r>
            <a:r>
              <a:rPr dirty="0" sz="1000">
                <a:solidFill>
                  <a:srgbClr val="010202"/>
                </a:solidFill>
                <a:latin typeface="Times New Roman"/>
                <a:cs typeface="Times New Roman"/>
              </a:rPr>
              <a:t>exceedingly</a:t>
            </a:r>
            <a:r>
              <a:rPr dirty="0" sz="1000" spc="90">
                <a:solidFill>
                  <a:srgbClr val="010202"/>
                </a:solidFill>
                <a:latin typeface="Times New Roman"/>
                <a:cs typeface="Times New Roman"/>
              </a:rPr>
              <a:t> </a:t>
            </a:r>
            <a:r>
              <a:rPr dirty="0" sz="1000">
                <a:solidFill>
                  <a:srgbClr val="010202"/>
                </a:solidFill>
                <a:latin typeface="Times New Roman"/>
                <a:cs typeface="Times New Roman"/>
              </a:rPr>
              <a:t>small.</a:t>
            </a:r>
            <a:r>
              <a:rPr dirty="0" sz="1000" spc="85">
                <a:solidFill>
                  <a:srgbClr val="010202"/>
                </a:solidFill>
                <a:latin typeface="Times New Roman"/>
                <a:cs typeface="Times New Roman"/>
              </a:rPr>
              <a:t> </a:t>
            </a:r>
            <a:r>
              <a:rPr dirty="0" sz="1000">
                <a:solidFill>
                  <a:srgbClr val="010202"/>
                </a:solidFill>
                <a:latin typeface="Times New Roman"/>
                <a:cs typeface="Times New Roman"/>
              </a:rPr>
              <a:t>This</a:t>
            </a:r>
            <a:r>
              <a:rPr dirty="0" sz="1000" spc="90">
                <a:solidFill>
                  <a:srgbClr val="010202"/>
                </a:solidFill>
                <a:latin typeface="Times New Roman"/>
                <a:cs typeface="Times New Roman"/>
              </a:rPr>
              <a:t> </a:t>
            </a:r>
            <a:r>
              <a:rPr dirty="0" sz="1000">
                <a:solidFill>
                  <a:srgbClr val="010202"/>
                </a:solidFill>
                <a:latin typeface="Times New Roman"/>
                <a:cs typeface="Times New Roman"/>
              </a:rPr>
              <a:t>probability</a:t>
            </a:r>
            <a:r>
              <a:rPr dirty="0" sz="1000" spc="90">
                <a:solidFill>
                  <a:srgbClr val="010202"/>
                </a:solidFill>
                <a:latin typeface="Times New Roman"/>
                <a:cs typeface="Times New Roman"/>
              </a:rPr>
              <a:t> </a:t>
            </a:r>
            <a:r>
              <a:rPr dirty="0" sz="1000">
                <a:solidFill>
                  <a:srgbClr val="010202"/>
                </a:solidFill>
                <a:latin typeface="Times New Roman"/>
                <a:cs typeface="Times New Roman"/>
              </a:rPr>
              <a:t>is</a:t>
            </a:r>
            <a:r>
              <a:rPr dirty="0" sz="1000" spc="90">
                <a:solidFill>
                  <a:srgbClr val="010202"/>
                </a:solidFill>
                <a:latin typeface="Times New Roman"/>
                <a:cs typeface="Times New Roman"/>
              </a:rPr>
              <a:t> </a:t>
            </a:r>
            <a:r>
              <a:rPr dirty="0" sz="1000">
                <a:solidFill>
                  <a:srgbClr val="010202"/>
                </a:solidFill>
                <a:latin typeface="Times New Roman"/>
                <a:cs typeface="Times New Roman"/>
              </a:rPr>
              <a:t>small</a:t>
            </a:r>
            <a:r>
              <a:rPr dirty="0" sz="1000" spc="85">
                <a:solidFill>
                  <a:srgbClr val="010202"/>
                </a:solidFill>
                <a:latin typeface="Times New Roman"/>
                <a:cs typeface="Times New Roman"/>
              </a:rPr>
              <a:t> </a:t>
            </a:r>
            <a:r>
              <a:rPr dirty="0" sz="1000">
                <a:solidFill>
                  <a:srgbClr val="010202"/>
                </a:solidFill>
                <a:latin typeface="Times New Roman"/>
                <a:cs typeface="Times New Roman"/>
              </a:rPr>
              <a:t>enough</a:t>
            </a:r>
            <a:r>
              <a:rPr dirty="0" sz="1000" spc="9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90">
                <a:solidFill>
                  <a:srgbClr val="010202"/>
                </a:solidFill>
                <a:latin typeface="Times New Roman"/>
                <a:cs typeface="Times New Roman"/>
              </a:rPr>
              <a:t> </a:t>
            </a:r>
            <a:r>
              <a:rPr dirty="0" sz="1000">
                <a:solidFill>
                  <a:srgbClr val="010202"/>
                </a:solidFill>
                <a:latin typeface="Times New Roman"/>
                <a:cs typeface="Times New Roman"/>
              </a:rPr>
              <a:t>in</a:t>
            </a:r>
            <a:r>
              <a:rPr dirty="0" sz="1000" spc="85">
                <a:solidFill>
                  <a:srgbClr val="010202"/>
                </a:solidFill>
                <a:latin typeface="Times New Roman"/>
                <a:cs typeface="Times New Roman"/>
              </a:rPr>
              <a:t> </a:t>
            </a:r>
            <a:r>
              <a:rPr dirty="0" sz="1000">
                <a:solidFill>
                  <a:srgbClr val="010202"/>
                </a:solidFill>
                <a:latin typeface="Times New Roman"/>
                <a:cs typeface="Times New Roman"/>
              </a:rPr>
              <a:t>practical</a:t>
            </a:r>
            <a:endParaRPr sz="1000">
              <a:latin typeface="Times New Roman"/>
              <a:cs typeface="Times New Roman"/>
            </a:endParaRPr>
          </a:p>
          <a:p>
            <a:pPr algn="just" marL="64135" marR="57150" indent="-635">
              <a:lnSpc>
                <a:spcPct val="100000"/>
              </a:lnSpc>
              <a:spcBef>
                <a:spcPts val="370"/>
              </a:spcBef>
            </a:pPr>
            <a:r>
              <a:rPr dirty="0" sz="1000">
                <a:solidFill>
                  <a:srgbClr val="010202"/>
                </a:solidFill>
                <a:latin typeface="Times New Roman"/>
                <a:cs typeface="Times New Roman"/>
              </a:rPr>
              <a:t>terms, it corresponds with the thermodynamic statement that spontaneous deviation of a  system from its equilibrium state is</a:t>
            </a:r>
            <a:r>
              <a:rPr dirty="0" sz="1000" spc="-10">
                <a:solidFill>
                  <a:srgbClr val="010202"/>
                </a:solidFill>
                <a:latin typeface="Times New Roman"/>
                <a:cs typeface="Times New Roman"/>
              </a:rPr>
              <a:t> </a:t>
            </a:r>
            <a:r>
              <a:rPr dirty="0" sz="1000">
                <a:solidFill>
                  <a:srgbClr val="010202"/>
                </a:solidFill>
                <a:latin typeface="Times New Roman"/>
                <a:cs typeface="Times New Roman"/>
              </a:rPr>
              <a:t>impossible.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378585">
              <a:lnSpc>
                <a:spcPct val="100000"/>
              </a:lnSpc>
            </a:pPr>
            <a:r>
              <a:rPr dirty="0" sz="1000" b="1">
                <a:solidFill>
                  <a:srgbClr val="010202"/>
                </a:solidFill>
                <a:latin typeface="Times New Roman"/>
                <a:cs typeface="Times New Roman"/>
              </a:rPr>
              <a:t>5.4 THE GIBBS FREE ENERGY</a:t>
            </a:r>
            <a:r>
              <a:rPr dirty="0" sz="1000" spc="-50" b="1">
                <a:solidFill>
                  <a:srgbClr val="010202"/>
                </a:solidFill>
                <a:latin typeface="Times New Roman"/>
                <a:cs typeface="Times New Roman"/>
              </a:rPr>
              <a:t> </a:t>
            </a:r>
            <a:r>
              <a:rPr dirty="0" sz="1000" spc="-5" b="1" i="1">
                <a:solidFill>
                  <a:srgbClr val="010202"/>
                </a:solidFill>
                <a:latin typeface="Times New Roman"/>
                <a:cs typeface="Times New Roman"/>
              </a:rPr>
              <a:t>G</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64135">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system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a change of state from 1 to 2, Eq. (5.2)</a:t>
            </a:r>
            <a:r>
              <a:rPr dirty="0" sz="1000" spc="-1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5" name="object 5"/>
          <p:cNvSpPr txBox="1"/>
          <p:nvPr/>
        </p:nvSpPr>
        <p:spPr>
          <a:xfrm>
            <a:off x="444500" y="6452069"/>
            <a:ext cx="20713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closed system, the First Law</a:t>
            </a:r>
            <a:r>
              <a:rPr dirty="0" sz="1000" spc="-7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6" name="object 6"/>
          <p:cNvSpPr txBox="1"/>
          <p:nvPr/>
        </p:nvSpPr>
        <p:spPr>
          <a:xfrm>
            <a:off x="444500" y="7178509"/>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914400" y="5892800"/>
            <a:ext cx="3118104" cy="349250"/>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1891079" y="6816588"/>
            <a:ext cx="1050210" cy="118835"/>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2019-11-27T17:41:21Z</dcterms:created>
  <dcterms:modified xsi:type="dcterms:W3CDTF">2019-11-27T17:41:21Z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